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  <p:sldMasterId id="2147483723" r:id="rId2"/>
  </p:sldMasterIdLst>
  <p:sldIdLst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2" r:id="rId19"/>
    <p:sldId id="663" r:id="rId20"/>
    <p:sldId id="664" r:id="rId21"/>
    <p:sldId id="665" r:id="rId22"/>
    <p:sldId id="666" r:id="rId23"/>
    <p:sldId id="667" r:id="rId24"/>
    <p:sldId id="668" r:id="rId25"/>
    <p:sldId id="669" r:id="rId26"/>
    <p:sldId id="670" r:id="rId27"/>
    <p:sldId id="671" r:id="rId28"/>
    <p:sldId id="672" r:id="rId29"/>
    <p:sldId id="673" r:id="rId30"/>
    <p:sldId id="674" r:id="rId31"/>
    <p:sldId id="675" r:id="rId32"/>
    <p:sldId id="676" r:id="rId33"/>
    <p:sldId id="677" r:id="rId34"/>
    <p:sldId id="678" r:id="rId35"/>
    <p:sldId id="722" r:id="rId36"/>
    <p:sldId id="723" r:id="rId37"/>
    <p:sldId id="724" r:id="rId38"/>
    <p:sldId id="725" r:id="rId39"/>
    <p:sldId id="726" r:id="rId40"/>
    <p:sldId id="727" r:id="rId41"/>
    <p:sldId id="728" r:id="rId42"/>
    <p:sldId id="729" r:id="rId43"/>
    <p:sldId id="730" r:id="rId44"/>
    <p:sldId id="731" r:id="rId45"/>
    <p:sldId id="732" r:id="rId46"/>
    <p:sldId id="733" r:id="rId47"/>
    <p:sldId id="734" r:id="rId48"/>
    <p:sldId id="735" r:id="rId49"/>
    <p:sldId id="736" r:id="rId50"/>
    <p:sldId id="737" r:id="rId51"/>
    <p:sldId id="738" r:id="rId52"/>
    <p:sldId id="739" r:id="rId53"/>
    <p:sldId id="740" r:id="rId54"/>
    <p:sldId id="741" r:id="rId55"/>
    <p:sldId id="742" r:id="rId56"/>
    <p:sldId id="743" r:id="rId57"/>
    <p:sldId id="744" r:id="rId58"/>
    <p:sldId id="745" r:id="rId59"/>
    <p:sldId id="746" r:id="rId60"/>
    <p:sldId id="747" r:id="rId61"/>
    <p:sldId id="748" r:id="rId62"/>
    <p:sldId id="749" r:id="rId63"/>
    <p:sldId id="750" r:id="rId64"/>
    <p:sldId id="751" r:id="rId65"/>
    <p:sldId id="752" r:id="rId66"/>
    <p:sldId id="753" r:id="rId67"/>
    <p:sldId id="754" r:id="rId68"/>
    <p:sldId id="755" r:id="rId69"/>
    <p:sldId id="756" r:id="rId70"/>
    <p:sldId id="757" r:id="rId71"/>
    <p:sldId id="758" r:id="rId72"/>
    <p:sldId id="759" r:id="rId73"/>
    <p:sldId id="760" r:id="rId74"/>
    <p:sldId id="761" r:id="rId75"/>
    <p:sldId id="762" r:id="rId76"/>
    <p:sldId id="763" r:id="rId77"/>
    <p:sldId id="764" r:id="rId78"/>
    <p:sldId id="765" r:id="rId79"/>
    <p:sldId id="766" r:id="rId80"/>
    <p:sldId id="767" r:id="rId81"/>
    <p:sldId id="768" r:id="rId82"/>
    <p:sldId id="769" r:id="rId83"/>
    <p:sldId id="770" r:id="rId84"/>
    <p:sldId id="771" r:id="rId85"/>
    <p:sldId id="772" r:id="rId8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 showGuides="1">
      <p:cViewPr>
        <p:scale>
          <a:sx n="96" d="100"/>
          <a:sy n="96" d="100"/>
        </p:scale>
        <p:origin x="-906" y="-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tableStyles" Target="tableStyle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833967" y="981075"/>
            <a:ext cx="9582151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제대로 시작하는 기초 통계학 </a:t>
            </a:r>
            <a:r>
              <a:rPr kumimoji="0"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Excel </a:t>
            </a: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kumimoji="0" lang="de-DE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12801" y="1700213"/>
            <a:ext cx="10655300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b="1" dirty="0">
                <a:ea typeface="맑은 고딕" pitchFamily="50" charset="-127"/>
              </a:rPr>
              <a:t>노경섭</a:t>
            </a:r>
            <a:r>
              <a:rPr kumimoji="0" lang="ko-KR" altLang="en-US" sz="1000" dirty="0">
                <a:ea typeface="맑은 고딕" pitchFamily="50" charset="-127"/>
              </a:rPr>
              <a:t>과 </a:t>
            </a:r>
            <a:r>
              <a:rPr kumimoji="0" lang="ko-KR" altLang="en-US" sz="100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00" b="1" dirty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425451" y="404814"/>
            <a:ext cx="11330516" cy="6048375"/>
          </a:xfrm>
          <a:prstGeom prst="roundRect">
            <a:avLst>
              <a:gd name="adj" fmla="val 816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317" y="5927725"/>
            <a:ext cx="212301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09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A0E67B28-C9E1-4EE0-8CA6-9354BDEC1A3D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/77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1813728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085" y="0"/>
            <a:ext cx="4737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968501" y="2565400"/>
            <a:ext cx="4703233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320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4"/>
            <a:ext cx="12192000" cy="555625"/>
          </a:xfrm>
          <a:prstGeom prst="rect">
            <a:avLst/>
          </a:prstGeom>
          <a:solidFill>
            <a:srgbClr val="B3E3EE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1406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7344833" y="7461250"/>
            <a:ext cx="121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798727" y="4811714"/>
            <a:ext cx="17743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6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6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09</a:t>
            </a:r>
            <a:endParaRPr lang="ko-KR" altLang="en-US" sz="60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9056800" y="4868864"/>
            <a:ext cx="28007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분산분석</a:t>
            </a:r>
            <a:endParaRPr lang="en-US" altLang="ko-KR" sz="5400" b="1" spc="-30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>
            <a:spLocks noChangeArrowheads="1"/>
          </p:cNvSpPr>
          <p:nvPr userDrawn="1"/>
        </p:nvSpPr>
        <p:spPr bwMode="auto">
          <a:xfrm>
            <a:off x="6671733" y="5724525"/>
            <a:ext cx="38733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3200" dirty="0">
                <a:solidFill>
                  <a:srgbClr val="7F7F7F"/>
                </a:solidFill>
                <a:ea typeface="맑은 고딕" panose="020B0503020000020004" pitchFamily="50" charset="-127"/>
              </a:rPr>
              <a:t>Analysis of Variance</a:t>
            </a:r>
            <a:endParaRPr lang="ko-KR" altLang="en-US" sz="3200" dirty="0">
              <a:solidFill>
                <a:srgbClr val="7F7F7F"/>
              </a:solidFill>
              <a:ea typeface="맑은 고딕" panose="020B0503020000020004" pitchFamily="50" charset="-127"/>
            </a:endParaRPr>
          </a:p>
        </p:txBody>
      </p:sp>
      <p:pic>
        <p:nvPicPr>
          <p:cNvPr id="6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-242888"/>
            <a:ext cx="12240684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680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7907867" y="44451"/>
            <a:ext cx="3626812" cy="523220"/>
            <a:chOff x="6685508" y="188640"/>
            <a:chExt cx="2721600" cy="521913"/>
          </a:xfrm>
        </p:grpSpPr>
        <p:sp>
          <p:nvSpPr>
            <p:cNvPr id="4" name="직사각형 3"/>
            <p:cNvSpPr/>
            <p:nvPr/>
          </p:nvSpPr>
          <p:spPr>
            <a:xfrm>
              <a:off x="8248464" y="188640"/>
              <a:ext cx="1158644" cy="521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분산분석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7170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09</a:t>
              </a:r>
              <a:endParaRPr lang="ko-KR" altLang="en-US" sz="2800" b="1" dirty="0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289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E7EBA976-6988-491B-B786-5472815FECBB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/64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356455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085" y="0"/>
            <a:ext cx="4737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968501" y="2565400"/>
            <a:ext cx="4703233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894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4"/>
            <a:ext cx="12192000" cy="555625"/>
          </a:xfrm>
          <a:prstGeom prst="rect">
            <a:avLst/>
          </a:prstGeom>
          <a:solidFill>
            <a:srgbClr val="B3E3EE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68105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833967" y="981075"/>
            <a:ext cx="9582151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제대로 시작하는 기초 통계학 </a:t>
            </a:r>
            <a:r>
              <a:rPr kumimoji="0"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Excel </a:t>
            </a: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kumimoji="0" lang="de-DE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12801" y="1700213"/>
            <a:ext cx="10655300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b="1" dirty="0">
                <a:ea typeface="맑은 고딕" pitchFamily="50" charset="-127"/>
              </a:rPr>
              <a:t>노경섭</a:t>
            </a:r>
            <a:r>
              <a:rPr kumimoji="0" lang="ko-KR" altLang="en-US" sz="1000" dirty="0">
                <a:ea typeface="맑은 고딕" pitchFamily="50" charset="-127"/>
              </a:rPr>
              <a:t>과 </a:t>
            </a:r>
            <a:r>
              <a:rPr kumimoji="0" lang="ko-KR" altLang="en-US" sz="100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00" b="1" dirty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425451" y="404814"/>
            <a:ext cx="11330516" cy="6048375"/>
          </a:xfrm>
          <a:prstGeom prst="roundRect">
            <a:avLst>
              <a:gd name="adj" fmla="val 816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317" y="5927725"/>
            <a:ext cx="212301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6476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7344833" y="7461250"/>
            <a:ext cx="121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798727" y="4811714"/>
            <a:ext cx="17743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6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6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11</a:t>
            </a:r>
            <a:endParaRPr lang="ko-KR" altLang="en-US" sz="60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9056800" y="4868864"/>
            <a:ext cx="28007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회귀분석</a:t>
            </a:r>
            <a:endParaRPr lang="en-US" altLang="ko-KR" sz="5400" b="1" spc="-30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>
            <a:spLocks noChangeArrowheads="1"/>
          </p:cNvSpPr>
          <p:nvPr userDrawn="1"/>
        </p:nvSpPr>
        <p:spPr bwMode="auto">
          <a:xfrm>
            <a:off x="8938684" y="5724525"/>
            <a:ext cx="21877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3200" dirty="0">
                <a:solidFill>
                  <a:srgbClr val="7F7F7F"/>
                </a:solidFill>
                <a:ea typeface="맑은 고딕" panose="020B0503020000020004" pitchFamily="50" charset="-127"/>
              </a:rPr>
              <a:t>Regression</a:t>
            </a:r>
            <a:endParaRPr lang="ko-KR" altLang="en-US" sz="3200" dirty="0">
              <a:solidFill>
                <a:srgbClr val="7F7F7F"/>
              </a:solidFill>
              <a:ea typeface="맑은 고딕" panose="020B0503020000020004" pitchFamily="50" charset="-127"/>
            </a:endParaRPr>
          </a:p>
        </p:txBody>
      </p:sp>
      <p:pic>
        <p:nvPicPr>
          <p:cNvPr id="6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-242888"/>
            <a:ext cx="12240684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0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7907867" y="44451"/>
            <a:ext cx="3626812" cy="523220"/>
            <a:chOff x="6685508" y="188640"/>
            <a:chExt cx="2721600" cy="521913"/>
          </a:xfrm>
        </p:grpSpPr>
        <p:sp>
          <p:nvSpPr>
            <p:cNvPr id="4" name="직사각형 3"/>
            <p:cNvSpPr/>
            <p:nvPr/>
          </p:nvSpPr>
          <p:spPr>
            <a:xfrm>
              <a:off x="8248464" y="188640"/>
              <a:ext cx="1158644" cy="521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회귀분석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7170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11</a:t>
              </a:r>
              <a:endParaRPr lang="ko-KR" altLang="en-US" sz="2800" b="1" dirty="0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29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FE8F871-D6E0-4151-9F9A-2AF6F54A1155}" type="datetime1">
              <a:rPr lang="ko-KR" altLang="en-US"/>
              <a:pPr>
                <a:defRPr/>
              </a:pPr>
              <a:t>2020-11-13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1DEF825F-C370-4B3F-A432-E8FC319F41E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670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D960DED-4ABD-44E9-A618-8138BDF17A46}" type="datetime1">
              <a:rPr lang="ko-KR" altLang="en-US"/>
              <a:pPr>
                <a:defRPr/>
              </a:pPr>
              <a:t>2020-11-13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8897409E-76E4-43C0-9A22-E4A6405F09A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11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7.png"/><Relationship Id="rId4" Type="http://schemas.openxmlformats.org/officeDocument/2006/relationships/image" Target="../media/image3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10.png"/><Relationship Id="rId4" Type="http://schemas.openxmlformats.org/officeDocument/2006/relationships/image" Target="../media/image36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4.png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9.png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4.png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4.png"/><Relationship Id="rId4" Type="http://schemas.openxmlformats.org/officeDocument/2006/relationships/image" Target="../media/image4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microsoft.com/office/2007/relationships/hdphoto" Target="../media/hdphoto3.wdp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5" Type="http://schemas.microsoft.com/office/2007/relationships/hdphoto" Target="../media/hdphoto2.wdp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4.png"/><Relationship Id="rId5" Type="http://schemas.openxmlformats.org/officeDocument/2006/relationships/image" Target="../media/image523.png"/><Relationship Id="rId4" Type="http://schemas.openxmlformats.org/officeDocument/2006/relationships/image" Target="../media/image5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2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35.png"/><Relationship Id="rId4" Type="http://schemas.openxmlformats.org/officeDocument/2006/relationships/image" Target="../media/image7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1" y="1371997"/>
            <a:ext cx="3443571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defRPr/>
            </a:pPr>
            <a:r>
              <a:rPr kumimoji="1" lang="en-US" altLang="ko-KR" sz="48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01 </a:t>
            </a:r>
            <a:r>
              <a:rPr kumimoji="1" lang="ko-KR" altLang="en-US" sz="48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분산분석</a:t>
            </a:r>
            <a:endParaRPr kumimoji="1" lang="en-US" altLang="en-US" sz="4800" b="1" spc="-150" dirty="0">
              <a:solidFill>
                <a:prstClr val="black"/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99657" y="2349500"/>
            <a:ext cx="7200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:: Keywords 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분산분석의 개념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분산분석의 구분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분산분석의 가정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분산분석의 구분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분산분석의</a:t>
            </a:r>
            <a:r>
              <a:rPr lang="en-US" altLang="ko-KR" dirty="0"/>
              <a:t> </a:t>
            </a:r>
            <a:r>
              <a:rPr lang="ko-KR" altLang="en-US" dirty="0"/>
              <a:t>가정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368300" indent="-19050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800" dirty="0">
                <a:solidFill>
                  <a:schemeClr val="tx1"/>
                </a:solidFill>
              </a:rPr>
              <a:t>각 모집단은 정규분포여야 하며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집단 간 분산은 동일해야 한다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 marL="368300" indent="-19050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800" dirty="0">
                <a:solidFill>
                  <a:schemeClr val="tx1"/>
                </a:solidFill>
              </a:rPr>
              <a:t>각 표본들은 독립적으로 추출되어야 한다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 marL="368300" indent="-19050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800" dirty="0">
                <a:solidFill>
                  <a:schemeClr val="tx1"/>
                </a:solidFill>
              </a:rPr>
              <a:t>각 표본의 크기는 적절해야 한다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분산분석의 구분</a:t>
            </a:r>
          </a:p>
        </p:txBody>
      </p:sp>
      <p:pic>
        <p:nvPicPr>
          <p:cNvPr id="22532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036" y="4077072"/>
            <a:ext cx="4751388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752128" y="1066801"/>
            <a:ext cx="8642350" cy="44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0338" indent="-160338"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모집단은 정규분포여야 하며</a:t>
            </a:r>
            <a: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집단 간 분산은 동일해야 한다</a:t>
            </a:r>
            <a: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1752128" y="1762178"/>
            <a:ext cx="8642350" cy="44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 latinLnBrk="0">
              <a:lnSpc>
                <a:spcPct val="120000"/>
              </a:lnSpc>
              <a:buNone/>
              <a:defRPr/>
            </a:pPr>
            <a:r>
              <a:rPr kumimoji="1"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모집단을 서로 비교하기 위해서는 각 모집단이 좌우대칭인 정규분포여야 하지만 집단 간의 평균은 서로 다를 수 있다</a:t>
            </a:r>
            <a:r>
              <a:rPr kumimoji="1" lang="en-US" altLang="ko-KR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30175" indent="0" latinLnBrk="0">
              <a:lnSpc>
                <a:spcPct val="120000"/>
              </a:lnSpc>
              <a:buNone/>
              <a:defRPr/>
            </a:pPr>
            <a:endParaRPr kumimoji="1" lang="en-US" altLang="ko-KR" sz="1050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0175" indent="0" latinLnBrk="0">
              <a:lnSpc>
                <a:spcPct val="120000"/>
              </a:lnSpc>
              <a:buNone/>
              <a:defRPr/>
            </a:pPr>
            <a:r>
              <a:rPr kumimoji="1"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집단을 비교할 때 분산이 동일하지 않으면 집단 간의 평균 차이를 구별하기 쉽지 않다</a:t>
            </a:r>
            <a:r>
              <a:rPr kumimoji="1" lang="en-US" altLang="ko-KR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30175" indent="0" latinLnBrk="0">
              <a:lnSpc>
                <a:spcPct val="120000"/>
              </a:lnSpc>
              <a:buNone/>
              <a:defRPr/>
            </a:pPr>
            <a:endParaRPr kumimoji="1" lang="en-US" altLang="ko-KR" sz="1050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0175" indent="0" latinLnBrk="0">
              <a:lnSpc>
                <a:spcPct val="120000"/>
              </a:lnSpc>
              <a:buNone/>
              <a:defRPr/>
            </a:pPr>
            <a:r>
              <a:rPr kumimoji="1"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분산분석은 집단이 </a:t>
            </a:r>
            <a:r>
              <a:rPr kumimoji="1" lang="en-US" altLang="ko-KR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1"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이상의 경우에 사용하는 분석 방법이므로 분산이 다르면 계산이 어려워진다</a:t>
            </a:r>
            <a:r>
              <a:rPr kumimoji="1" lang="en-US" altLang="ko-KR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분산분석의 구분</a:t>
            </a:r>
          </a:p>
        </p:txBody>
      </p:sp>
      <p:sp>
        <p:nvSpPr>
          <p:cNvPr id="4" name="내용 개체 틀 1"/>
          <p:cNvSpPr txBox="1">
            <a:spLocks/>
          </p:cNvSpPr>
          <p:nvPr/>
        </p:nvSpPr>
        <p:spPr bwMode="auto">
          <a:xfrm>
            <a:off x="1752128" y="1066801"/>
            <a:ext cx="8642350" cy="44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0338" indent="-160338"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표본들은 독립적으로 추출되어야 한다</a:t>
            </a:r>
            <a: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752128" y="1762178"/>
            <a:ext cx="8642350" cy="44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 latinLnBrk="0">
              <a:lnSpc>
                <a:spcPct val="120000"/>
              </a:lnSpc>
              <a:buNone/>
              <a:defRPr/>
            </a:pPr>
            <a:r>
              <a:rPr kumimoji="1"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표본을 구성하는 과정에서 각각의 표본들은 모두 독립적으로 구성되어야 한다</a:t>
            </a:r>
            <a:r>
              <a:rPr kumimoji="1" lang="en-US" altLang="ko-KR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30175" indent="0" latinLnBrk="0">
              <a:lnSpc>
                <a:spcPct val="120000"/>
              </a:lnSpc>
              <a:buNone/>
              <a:defRPr/>
            </a:pPr>
            <a:r>
              <a:rPr kumimoji="1" lang="en-US" altLang="ko-KR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kumimoji="1" lang="en-US" altLang="ko-KR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표본을 구성하는 과정에서 어느 집단이 다른 집단에 영향을 주지 않아야 한다</a:t>
            </a:r>
            <a:r>
              <a:rPr kumimoji="1" lang="en-US" altLang="ko-KR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분산분석의 구분</a:t>
            </a:r>
          </a:p>
        </p:txBody>
      </p:sp>
      <p:sp>
        <p:nvSpPr>
          <p:cNvPr id="4" name="내용 개체 틀 1"/>
          <p:cNvSpPr txBox="1">
            <a:spLocks/>
          </p:cNvSpPr>
          <p:nvPr/>
        </p:nvSpPr>
        <p:spPr bwMode="auto">
          <a:xfrm>
            <a:off x="1752128" y="1066801"/>
            <a:ext cx="8642350" cy="44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0338" indent="-160338"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표본의 크기는 적절해야 한다</a:t>
            </a:r>
            <a: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752128" y="1762178"/>
            <a:ext cx="8642350" cy="44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 latinLnBrk="0">
              <a:lnSpc>
                <a:spcPct val="120000"/>
              </a:lnSpc>
              <a:buNone/>
              <a:defRPr/>
            </a:pPr>
            <a:r>
              <a:rPr kumimoji="1"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분석을 진행하기 위해서는 표본의 크기가 충분해야 한다</a:t>
            </a:r>
            <a:r>
              <a:rPr kumimoji="1" lang="en-US" altLang="ko-KR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30175" indent="0" latinLnBrk="0">
              <a:lnSpc>
                <a:spcPct val="120000"/>
              </a:lnSpc>
              <a:buNone/>
              <a:defRPr/>
            </a:pPr>
            <a:endParaRPr kumimoji="1" lang="en-US" altLang="ko-KR" sz="1800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0175" indent="0" latinLnBrk="0">
              <a:lnSpc>
                <a:spcPct val="120000"/>
              </a:lnSpc>
              <a:buNone/>
              <a:defRPr/>
            </a:pPr>
            <a:r>
              <a:rPr kumimoji="1"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이를 충족하면 분산분석을 실시할 때 표본의 개수에 상관없이 분석을 진행할 수 있다</a:t>
            </a:r>
            <a:r>
              <a:rPr kumimoji="1" lang="en-US" altLang="ko-KR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0" y="1484784"/>
            <a:ext cx="4833938" cy="8366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defRPr/>
            </a:pPr>
            <a:r>
              <a:rPr kumimoji="1" lang="en-US" altLang="ko-KR" sz="48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02 </a:t>
            </a:r>
            <a:r>
              <a:rPr kumimoji="1" lang="ko-KR" altLang="en-US" sz="48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일원 분산분석</a:t>
            </a:r>
            <a:endParaRPr kumimoji="1" lang="en-US" altLang="en-US" sz="4800" b="1" spc="-150" dirty="0">
              <a:solidFill>
                <a:prstClr val="black"/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47900" y="2349500"/>
            <a:ext cx="7880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:: Keywords 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총편차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집단 간 편차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집단 내 편차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평균제곱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해석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일원 분산분석의 과정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편의점별</a:t>
            </a:r>
            <a:r>
              <a:rPr lang="ko-KR" altLang="en-US" dirty="0"/>
              <a:t> 만족도 측정 데이터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26628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1749425"/>
            <a:ext cx="453707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직사각형 3"/>
          <p:cNvSpPr>
            <a:spLocks noChangeArrowheads="1"/>
          </p:cNvSpPr>
          <p:nvPr/>
        </p:nvSpPr>
        <p:spPr bwMode="auto">
          <a:xfrm>
            <a:off x="6994526" y="3587751"/>
            <a:ext cx="36734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prstClr val="black"/>
                </a:solidFill>
                <a:ea typeface="맑은 고딕" panose="020B0503020000020004" pitchFamily="50" charset="-127"/>
              </a:rPr>
              <a:t>각 편의점에 대한 소비자 만족도에 차이가 있는지를 </a:t>
            </a:r>
            <a:r>
              <a:rPr lang="el-GR" altLang="ko-KR" dirty="0">
                <a:solidFill>
                  <a:prstClr val="black"/>
                </a:solidFill>
                <a:ea typeface="맑은 고딕" panose="020B0503020000020004" pitchFamily="50" charset="-127"/>
              </a:rPr>
              <a:t>α</a:t>
            </a:r>
            <a:r>
              <a:rPr lang="en-US" altLang="ko-KR" dirty="0">
                <a:solidFill>
                  <a:prstClr val="black"/>
                </a:solidFill>
                <a:ea typeface="맑은 고딕" panose="020B0503020000020004" pitchFamily="50" charset="-127"/>
              </a:rPr>
              <a:t>=0.05</a:t>
            </a:r>
            <a:r>
              <a:rPr lang="ko-KR" altLang="en-US" dirty="0">
                <a:solidFill>
                  <a:prstClr val="black"/>
                </a:solidFill>
                <a:ea typeface="맑은 고딕" panose="020B0503020000020004" pitchFamily="50" charset="-127"/>
              </a:rPr>
              <a:t>의 수준에서 알아보자.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일원 분산분석의 과정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5472113"/>
              </a:xfrm>
            </p:spPr>
            <p:txBody>
              <a:bodyPr/>
              <a:lstStyle/>
              <a:p>
                <a:pPr>
                  <a:defRPr/>
                </a:pPr>
                <a:r>
                  <a:rPr lang="ko-KR" altLang="en-US" dirty="0"/>
                  <a:t>가설 수립</a:t>
                </a:r>
                <a:endParaRPr lang="en-US" altLang="ko-KR" dirty="0"/>
              </a:p>
              <a:p>
                <a:pPr marL="0" indent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 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조사의 목적이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편의점별로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소비자의 만족도에 차이가 있는지 맞춰져 있으므로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,</a:t>
                </a:r>
              </a:p>
              <a:p>
                <a:pPr marL="0" indent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 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귀무가설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는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편의점별로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소비자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만족도에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차이가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없다</m:t>
                    </m:r>
                  </m:oMath>
                </a14:m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 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대립가설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은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편의점별로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소비자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만족도에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차이가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있다</m:t>
                    </m:r>
                  </m:oMath>
                </a14:m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 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편의점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A, B, C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의 평균을 각각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</m:e>
                    </m:ba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bar>
                      <m:barPr>
                        <m:pos m:val="top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𝐵</m:t>
                            </m:r>
                          </m:sub>
                        </m:sSub>
                      </m:e>
                    </m:ba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</m:e>
                    </m:ba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라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하면</m:t>
                    </m:r>
                  </m:oMath>
                </a14:m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: </m:t>
                    </m:r>
                    <m:bar>
                      <m:barPr>
                        <m:pos m:val="top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</m:e>
                    </m:ba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𝐵</m:t>
                            </m:r>
                          </m:sub>
                        </m:sSub>
                      </m:e>
                    </m:ba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</m:e>
                    </m:bar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편의점별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소비자 만족도에 차이가 없다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:</m:t>
                    </m:r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편의점별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소비자 만족도에 차이가 있다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  </a:t>
                </a: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5472113"/>
              </a:xfrm>
              <a:blipFill>
                <a:blip r:embed="rId2"/>
                <a:stretch>
                  <a:fillRect l="-7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일원 분산분석의 과정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5472113"/>
              </a:xfrm>
            </p:spPr>
            <p:txBody>
              <a:bodyPr/>
              <a:lstStyle/>
              <a:p>
                <a:pPr>
                  <a:defRPr/>
                </a:pPr>
                <a:r>
                  <a:rPr lang="ko-KR" altLang="en-US" dirty="0"/>
                  <a:t>자료의 구성</a:t>
                </a:r>
                <a:endParaRPr lang="en-US" altLang="ko-KR" dirty="0"/>
              </a:p>
              <a:p>
                <a:pPr marL="0" indent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기준으로 각 집단들의 평균을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</m:e>
                    </m:ba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bar>
                      <m:barPr>
                        <m:pos m:val="top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𝐵</m:t>
                            </m:r>
                          </m:sub>
                        </m:sSub>
                      </m:e>
                    </m:ba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</m:e>
                    </m:ba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전체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평균을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bar>
                      <m:barPr>
                        <m:pos m:val="top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bar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ba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로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표시한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후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</m:oMath>
                </a14:m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각각의 평균을 도출하면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5472113"/>
              </a:xfrm>
              <a:blipFill>
                <a:blip r:embed="rId2"/>
                <a:stretch>
                  <a:fillRect l="-7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7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64" y="2714625"/>
            <a:ext cx="6721475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일원 분산분석의 편차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총편차</a:t>
            </a:r>
            <a:r>
              <a:rPr lang="en-US" altLang="ko-KR" dirty="0"/>
              <a:t>(Sum of Squares Total : SST)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   관측된 자료에 대한 전체 평균과의 차이의 </a:t>
            </a:r>
            <a:r>
              <a:rPr lang="ko-KR" altLang="en-US" sz="1800" b="0" dirty="0" err="1">
                <a:solidFill>
                  <a:schemeClr val="tx1"/>
                </a:solidFill>
              </a:rPr>
              <a:t>제곱합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24</a:t>
            </a:r>
            <a:r>
              <a:rPr lang="ko-KR" altLang="en-US" sz="1800" b="0" dirty="0">
                <a:solidFill>
                  <a:schemeClr val="tx1"/>
                </a:solidFill>
              </a:rPr>
              <a:t>개 </a:t>
            </a:r>
            <a:r>
              <a:rPr lang="ko-KR" altLang="en-US" sz="1800" b="0" dirty="0" err="1">
                <a:solidFill>
                  <a:schemeClr val="tx1"/>
                </a:solidFill>
              </a:rPr>
              <a:t>측청치에</a:t>
            </a:r>
            <a:r>
              <a:rPr lang="ko-KR" altLang="en-US" sz="1800" b="0" dirty="0">
                <a:solidFill>
                  <a:schemeClr val="tx1"/>
                </a:solidFill>
              </a:rPr>
              <a:t> 대해 </a:t>
            </a:r>
            <a:r>
              <a:rPr lang="ko-KR" altLang="en-US" sz="1800" b="0" dirty="0" err="1">
                <a:solidFill>
                  <a:schemeClr val="tx1"/>
                </a:solidFill>
              </a:rPr>
              <a:t>총편차를</a:t>
            </a:r>
            <a:r>
              <a:rPr lang="ko-KR" altLang="en-US" sz="1800" b="0" dirty="0">
                <a:solidFill>
                  <a:schemeClr val="tx1"/>
                </a:solidFill>
              </a:rPr>
              <a:t> 구하면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29700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4" y="2420938"/>
            <a:ext cx="28797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407" y="3789041"/>
            <a:ext cx="8012063" cy="4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일원 분산분석의 편차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집단 간 편차</a:t>
            </a:r>
            <a:r>
              <a:rPr lang="en-US" altLang="ko-KR" dirty="0"/>
              <a:t>(Sum of Squares Between samples : SSB)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   해당 집단에서 측정된 평균에 대한 전체 평균 차이의 </a:t>
            </a:r>
            <a:r>
              <a:rPr lang="ko-KR" altLang="en-US" sz="1800" b="0" dirty="0" err="1">
                <a:solidFill>
                  <a:schemeClr val="tx1"/>
                </a:solidFill>
              </a:rPr>
              <a:t>제곱합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집단 간 편차를 확인하는 이유는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해당 집단의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대표값인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평균을 이용하여 전체의 평균과 비교하기 위해서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</a:t>
            </a:r>
            <a:r>
              <a:rPr lang="ko-KR" altLang="en-US" sz="1800" b="0" dirty="0">
                <a:solidFill>
                  <a:schemeClr val="tx1"/>
                </a:solidFill>
              </a:rPr>
              <a:t>편의점 </a:t>
            </a:r>
            <a:r>
              <a:rPr lang="en-US" altLang="ko-KR" sz="1800" b="0" dirty="0">
                <a:solidFill>
                  <a:schemeClr val="tx1"/>
                </a:solidFill>
              </a:rPr>
              <a:t>A, B, C</a:t>
            </a:r>
            <a:r>
              <a:rPr lang="ko-KR" altLang="en-US" sz="1800" b="0" dirty="0">
                <a:solidFill>
                  <a:schemeClr val="tx1"/>
                </a:solidFill>
              </a:rPr>
              <a:t>에 대한 집단 간 편차를 구하면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30724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3141664"/>
            <a:ext cx="2741612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4581128"/>
            <a:ext cx="7905137" cy="441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분산분석의 개념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분산분석</a:t>
            </a:r>
            <a:r>
              <a:rPr lang="en-US" altLang="ko-KR" dirty="0"/>
              <a:t>(</a:t>
            </a:r>
            <a:r>
              <a:rPr lang="en-US" altLang="ko-KR" dirty="0" err="1"/>
              <a:t>ANnalysis</a:t>
            </a:r>
            <a:r>
              <a:rPr lang="en-US" altLang="ko-KR" dirty="0"/>
              <a:t> Of </a:t>
            </a:r>
            <a:r>
              <a:rPr lang="en-US" altLang="ko-KR" dirty="0" err="1"/>
              <a:t>VAriance</a:t>
            </a:r>
            <a:r>
              <a:rPr lang="en-US" altLang="ko-KR" dirty="0"/>
              <a:t> : ANOVA)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3</a:t>
            </a:r>
            <a:r>
              <a:rPr lang="ko-KR" altLang="en-US" sz="1800" b="0" dirty="0">
                <a:solidFill>
                  <a:schemeClr val="tx1"/>
                </a:solidFill>
              </a:rPr>
              <a:t>개 이상의 집단에 대한 평균 차이를 검증하는 분석 방법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특성에 대한 산포의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제곱합을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요인별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제곱합으로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분해한 후 영향 요인을 찾아냄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>
              <a:buFont typeface="Wingdings" pitchFamily="2" charset="2"/>
              <a:buChar char="à"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가설검정은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F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분포를 이용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cf. t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검정에서는 직접적으로 두 집단에 대한 차이를 비교했지만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3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개 이상의 집단을 직접 비교하는 방법은 상당히 복잡하므로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분산분석을 사용하는 것이 편리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일원 분산분석의 편차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0"/>
            <a:ext cx="8642350" cy="5674568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집단 내 편차</a:t>
            </a:r>
            <a:r>
              <a:rPr lang="en-US" altLang="ko-KR" dirty="0"/>
              <a:t>(Sum of Squares Within samples : SSW)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   집단 내에서 측정된 자료에 대한 집단 평균 차이의 </a:t>
            </a:r>
            <a:r>
              <a:rPr lang="ko-KR" altLang="en-US" sz="1800" b="0" dirty="0" err="1">
                <a:solidFill>
                  <a:schemeClr val="tx1"/>
                </a:solidFill>
              </a:rPr>
              <a:t>제곱합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집단 내 편차를 확인하는 이유는 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동일한 집단에서 발생한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측청치의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편차를 측정해 통제가 가능하지 않은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외부 변수를 고려하기 위한 것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 </a:t>
            </a:r>
          </a:p>
        </p:txBody>
      </p:sp>
      <p:pic>
        <p:nvPicPr>
          <p:cNvPr id="31748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476" y="3569988"/>
            <a:ext cx="274161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일원 분산분석의 편차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0"/>
                <a:ext cx="8642350" cy="5674568"/>
              </a:xfrm>
            </p:spPr>
            <p:txBody>
              <a:bodyPr/>
              <a:lstStyle/>
              <a:p>
                <a:pPr>
                  <a:defRPr/>
                </a:pPr>
                <a:r>
                  <a:rPr lang="ko-KR" altLang="en-US" dirty="0"/>
                  <a:t>집단 내 편차</a:t>
                </a:r>
                <a:r>
                  <a:rPr lang="en-US" altLang="ko-KR" dirty="0"/>
                  <a:t>(Sum of Squares Within samples : SSW)</a:t>
                </a:r>
              </a:p>
              <a:p>
                <a:pPr marL="0" indent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  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편의점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A, B, C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에 대한 각각의 집단 내 편차를 구하면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𝑆𝑆𝑊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(1−2.857)</m:t>
                        </m:r>
                      </m:e>
                      <m:sup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(4−2.857)</m:t>
                        </m:r>
                      </m:e>
                      <m:sup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⋯+</m:t>
                    </m:r>
                    <m:sSup>
                      <m:sSup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3−2.857</m:t>
                            </m:r>
                          </m:e>
                        </m:d>
                      </m:e>
                      <m:sup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=4.857</m:t>
                    </m:r>
                  </m:oMath>
                </a14:m>
                <a:endParaRPr lang="en-US" altLang="ko-KR" sz="1800" b="0" dirty="0">
                  <a:solidFill>
                    <a:schemeClr val="tx1"/>
                  </a:solidFill>
                  <a:ea typeface="Cambria Math"/>
                </a:endParaRPr>
              </a:p>
              <a:p>
                <a:pPr marL="0" indent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𝑆𝑆𝑊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(4−4.000)</m:t>
                        </m:r>
                      </m:e>
                      <m:sup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(4−4.000)</m:t>
                        </m:r>
                      </m:e>
                      <m:sup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⋯+</m:t>
                    </m:r>
                    <m:sSup>
                      <m:sSup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4−4.000</m:t>
                            </m:r>
                          </m:e>
                        </m:d>
                      </m:e>
                      <m:sup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=2.000</m:t>
                    </m:r>
                  </m:oMath>
                </a14:m>
                <a:endParaRPr lang="en-US" altLang="ko-KR" sz="1800" b="0" dirty="0">
                  <a:solidFill>
                    <a:schemeClr val="tx1"/>
                  </a:solidFill>
                  <a:ea typeface="Cambria Math"/>
                </a:endParaRPr>
              </a:p>
              <a:p>
                <a:pPr marL="0" indent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𝑆𝑆𝑊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(4−3.444)</m:t>
                        </m:r>
                      </m:e>
                      <m:sup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(3−3.444)</m:t>
                        </m:r>
                      </m:e>
                      <m:sup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⋯+</m:t>
                    </m:r>
                    <m:sSup>
                      <m:sSup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3−3.444</m:t>
                            </m:r>
                          </m:e>
                        </m:d>
                      </m:e>
                      <m:sup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=2.222</m:t>
                    </m:r>
                  </m:oMath>
                </a14:m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   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최종적으로 계산된 집단 내 편차는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𝑆𝑆𝑊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𝑆𝑆𝑊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𝑆𝑆𝑊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=9.079</m:t>
                    </m:r>
                  </m:oMath>
                </a14:m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0"/>
                <a:ext cx="8642350" cy="5674568"/>
              </a:xfrm>
              <a:blipFill>
                <a:blip r:embed="rId2"/>
                <a:stretch>
                  <a:fillRect l="-7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100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일원 분산분석의 편차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700808"/>
                <a:ext cx="8642350" cy="1368152"/>
              </a:xfrm>
            </p:spPr>
            <p:txBody>
              <a:bodyPr/>
              <a:lstStyle/>
              <a:p>
                <a:pPr marL="0" indent="0" algn="ctr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총편차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)=(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집단 간 편차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) + (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집단 내 편차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𝑆𝑆𝑇</m:t>
                      </m:r>
                      <m:r>
                        <a:rPr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𝑆𝑆𝐵</m:t>
                      </m:r>
                      <m:r>
                        <a:rPr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𝑆𝑆𝑊</m:t>
                      </m:r>
                    </m:oMath>
                  </m:oMathPara>
                </a14:m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</a:rPr>
                        <m:t>13.973=4.894+9.079</m:t>
                      </m:r>
                    </m:oMath>
                  </m:oMathPara>
                </a14:m>
                <a:endParaRPr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700808"/>
                <a:ext cx="8642350" cy="136815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일원 분산분석의 결과 해석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2387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어떤 값을 비교할 때 가장 기본이 되는 값은 평균</a:t>
            </a:r>
            <a:endParaRPr lang="en-US" altLang="ko-KR" sz="1800" b="0" dirty="0">
              <a:solidFill>
                <a:schemeClr val="tx1"/>
              </a:solidFill>
            </a:endParaRPr>
          </a:p>
        </p:txBody>
      </p:sp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2032000" y="1829172"/>
            <a:ext cx="8039100" cy="735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20000"/>
              </a:lnSpc>
              <a:buNone/>
              <a:defRPr/>
            </a:pPr>
            <a:r>
              <a:rPr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편차를 자유도로 나누면 편차의 평균이 되는데</a:t>
            </a:r>
            <a:r>
              <a:rPr lang="en-US" altLang="ko-KR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편차는 각기 다른 </a:t>
            </a:r>
            <a:r>
              <a:rPr lang="ko-KR" altLang="en-US" sz="1800" b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자유도를</a:t>
            </a:r>
            <a:r>
              <a:rPr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가진다</a:t>
            </a:r>
            <a:r>
              <a:rPr lang="en-US" altLang="ko-KR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2351584" y="2909292"/>
                <a:ext cx="8039100" cy="735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atinLnBrk="0">
                  <a:lnSpc>
                    <a:spcPct val="120000"/>
                  </a:lnSpc>
                  <a:buNone/>
                  <a:defRPr/>
                </a:pP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전체 자료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개로 부터</a:t>
                </a:r>
                <a14:m>
                  <m:oMath xmlns:m="http://schemas.openxmlformats.org/officeDocument/2006/math">
                    <m:r>
                      <a:rPr lang="ko-KR" altLang="en-US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𝑆𝑆𝑇</m:t>
                    </m:r>
                  </m:oMath>
                </a14:m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 자유도가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𝑛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−1),</m:t>
                    </m:r>
                  </m:oMath>
                </a14:m>
                <a:endParaRPr lang="en-US" altLang="ko-KR" sz="1800" b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latinLnBrk="0">
                  <a:lnSpc>
                    <a:spcPct val="120000"/>
                  </a:lnSpc>
                  <a:buNone/>
                  <a:defRPr/>
                </a:pP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표본이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개일 때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𝑆𝑆𝐵</m:t>
                    </m:r>
                  </m:oMath>
                </a14:m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</a:t>
                </a:r>
                <a:r>
                  <a:rPr lang="ko-KR" altLang="en-US" sz="1800" b="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자유도는</a:t>
                </a: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𝑖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−1),</m:t>
                    </m:r>
                  </m:oMath>
                </a14:m>
                <a:endParaRPr lang="en-US" altLang="ko-KR" sz="1800" b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latinLnBrk="0">
                  <a:lnSpc>
                    <a:spcPct val="120000"/>
                  </a:lnSpc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                                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𝑆𝑆𝑊</m:t>
                    </m:r>
                  </m:oMath>
                </a14:m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</a:t>
                </a:r>
                <a:r>
                  <a:rPr lang="ko-KR" altLang="en-US" sz="1800" b="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자유도는</a:t>
                </a: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𝑛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−</m:t>
                    </m:r>
                    <m:r>
                      <a:rPr lang="en-US" altLang="ko-KR" sz="1800" b="0" i="1" dirty="0" err="1">
                        <a:solidFill>
                          <a:prstClr val="black"/>
                        </a:solidFill>
                        <a:latin typeface="Cambria Math"/>
                      </a:rPr>
                      <m:t>𝑖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altLang="ko-KR" sz="1800" b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51584" y="2909292"/>
                <a:ext cx="8039100" cy="735732"/>
              </a:xfrm>
              <a:prstGeom prst="rect">
                <a:avLst/>
              </a:prstGeom>
              <a:blipFill>
                <a:blip r:embed="rId2"/>
                <a:stretch>
                  <a:fillRect l="-682" t="-826" b="-5537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내용 개체 틀 1"/>
          <p:cNvSpPr txBox="1">
            <a:spLocks/>
          </p:cNvSpPr>
          <p:nvPr/>
        </p:nvSpPr>
        <p:spPr bwMode="auto">
          <a:xfrm>
            <a:off x="2351584" y="4153892"/>
            <a:ext cx="8039100" cy="735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20000"/>
              </a:lnSpc>
              <a:buNone/>
              <a:defRPr/>
            </a:pPr>
            <a:r>
              <a:rPr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결국 집단 간</a:t>
            </a:r>
            <a:r>
              <a:rPr lang="en-US" altLang="ko-KR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내의 편차</a:t>
            </a:r>
            <a:r>
              <a:rPr lang="en-US" altLang="ko-KR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제곱합</a:t>
            </a:r>
            <a:r>
              <a:rPr lang="en-US" altLang="ko-KR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자유도로 나누면 분산이 되므로</a:t>
            </a:r>
            <a:r>
              <a:rPr lang="en-US" altLang="ko-KR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이를 분산분석이라 한다</a:t>
            </a:r>
            <a:r>
              <a:rPr lang="en-US" altLang="ko-KR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일원 분산분석의 결과 해석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1"/>
              <p:cNvSpPr txBox="1">
                <a:spLocks/>
              </p:cNvSpPr>
              <p:nvPr/>
            </p:nvSpPr>
            <p:spPr bwMode="auto">
              <a:xfrm>
                <a:off x="2032000" y="1556792"/>
                <a:ext cx="8039100" cy="10957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atinLnBrk="0">
                  <a:lnSpc>
                    <a:spcPct val="120000"/>
                  </a:lnSpc>
                  <a:buNone/>
                  <a:defRPr/>
                </a:pP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집단 간 평균제곱</a:t>
                </a:r>
                <a:r>
                  <a:rPr lang="en-US" altLang="ko-KR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𝑀𝑒𝑎𝑛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𝑆𝑞𝑢𝑎𝑟𝑒𝑠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𝐵𝑒𝑡𝑤𝑒𝑒𝑛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𝑠𝑎𝑚𝑝𝑙𝑒𝑠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 : 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𝑀𝐵𝑆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은</a:t>
                </a:r>
                <a:r>
                  <a:rPr lang="en-US" altLang="ko-KR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𝑀𝑆𝐵</m:t>
                    </m:r>
                  </m:oMath>
                </a14:m>
                <a:r>
                  <a:rPr lang="en-US" altLang="ko-KR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2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𝑆𝑆𝐵</m:t>
                        </m:r>
                      </m:num>
                      <m:den>
                        <m:r>
                          <a:rPr lang="en-US" altLang="ko-KR" sz="2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ko-KR" sz="2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  <m:t>−1</m:t>
                        </m:r>
                      </m:den>
                    </m:f>
                  </m:oMath>
                </a14:m>
                <a:endParaRPr lang="en-US" altLang="ko-KR" sz="1800" b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5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2000" y="1556792"/>
                <a:ext cx="8039100" cy="1095772"/>
              </a:xfrm>
              <a:prstGeom prst="rect">
                <a:avLst/>
              </a:prstGeom>
              <a:blipFill>
                <a:blip r:embed="rId2"/>
                <a:stretch>
                  <a:fillRect l="-6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 txBox="1">
                <a:spLocks/>
              </p:cNvSpPr>
              <p:nvPr/>
            </p:nvSpPr>
            <p:spPr bwMode="auto">
              <a:xfrm>
                <a:off x="2063552" y="2765276"/>
                <a:ext cx="8039100" cy="10957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atinLnBrk="0">
                  <a:lnSpc>
                    <a:spcPct val="120000"/>
                  </a:lnSpc>
                  <a:buNone/>
                  <a:defRPr/>
                </a:pP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집단 내 평균제곱</a:t>
                </a:r>
                <a:r>
                  <a:rPr lang="en-US" altLang="ko-KR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𝑀𝑒𝑎𝑛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𝑆𝑞𝑢𝑎𝑟𝑒𝑠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𝑊𝑖𝑡h𝑖𝑛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𝑠𝑎𝑚𝑝𝑙𝑒𝑠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 : </m:t>
                    </m:r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𝑀𝑆𝑊</m:t>
                    </m:r>
                  </m:oMath>
                </a14:m>
                <a:r>
                  <a:rPr lang="en-US" altLang="ko-KR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은</a:t>
                </a:r>
                <a:r>
                  <a:rPr lang="en-US" altLang="ko-KR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𝑀𝑆𝑊</m:t>
                    </m:r>
                  </m:oMath>
                </a14:m>
                <a:r>
                  <a:rPr lang="en-US" altLang="ko-KR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2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𝑆𝑆𝑊</m:t>
                        </m:r>
                      </m:num>
                      <m:den>
                        <m:r>
                          <a:rPr lang="en-US" altLang="ko-KR" sz="2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altLang="ko-KR" sz="2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ko-KR" sz="2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den>
                    </m:f>
                  </m:oMath>
                </a14:m>
                <a:endParaRPr lang="en-US" altLang="ko-KR" sz="1800" b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3552" y="2765276"/>
                <a:ext cx="8039100" cy="1095772"/>
              </a:xfrm>
              <a:prstGeom prst="rect">
                <a:avLst/>
              </a:prstGeom>
              <a:blipFill>
                <a:blip r:embed="rId3"/>
                <a:stretch>
                  <a:fillRect l="-68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일원 분산분석의 결과 해석</a:t>
            </a:r>
          </a:p>
        </p:txBody>
      </p:sp>
      <p:pic>
        <p:nvPicPr>
          <p:cNvPr id="3584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638" y="3151096"/>
            <a:ext cx="6069658" cy="997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1"/>
              <p:cNvSpPr txBox="1">
                <a:spLocks/>
              </p:cNvSpPr>
              <p:nvPr/>
            </p:nvSpPr>
            <p:spPr bwMode="auto">
              <a:xfrm>
                <a:off x="1774825" y="1066801"/>
                <a:ext cx="8642350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ko-KR" altLang="en-US" dirty="0">
                    <a:solidFill>
                      <a:srgbClr val="F79646">
                        <a:lumMod val="75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분산비율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F79646">
                            <a:lumMod val="75000"/>
                          </a:srgbClr>
                        </a:solidFill>
                        <a:latin typeface="Cambria Math"/>
                      </a:rPr>
                      <m:t>𝐹</m:t>
                    </m:r>
                  </m:oMath>
                </a14:m>
                <a:endParaRPr lang="en-US" altLang="ko-KR" dirty="0">
                  <a:solidFill>
                    <a:srgbClr val="F79646">
                      <a:lumMod val="75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9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1066801"/>
                <a:ext cx="8642350" cy="523875"/>
              </a:xfrm>
              <a:prstGeom prst="rect">
                <a:avLst/>
              </a:prstGeom>
              <a:blipFill>
                <a:blip r:embed="rId3"/>
                <a:stretch>
                  <a:fillRect l="-776" b="-244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1"/>
              <p:cNvSpPr txBox="1">
                <a:spLocks/>
              </p:cNvSpPr>
              <p:nvPr/>
            </p:nvSpPr>
            <p:spPr bwMode="auto">
              <a:xfrm>
                <a:off x="2032000" y="1829172"/>
                <a:ext cx="8039100" cy="735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atinLnBrk="0">
                  <a:buNone/>
                  <a:defRPr/>
                </a:pP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집단 간 평균제곱과 집단 내 평균제곱을 구했다면</a:t>
                </a:r>
                <a:r>
                  <a:rPr lang="en-US" altLang="ko-KR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</a:t>
                </a:r>
              </a:p>
              <a:p>
                <a:pPr latinLnBrk="0">
                  <a:buNone/>
                  <a:defRPr/>
                </a:pP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이들 두 평균제곱의 비율을 확인해야 하는데</a:t>
                </a:r>
                <a:r>
                  <a:rPr lang="en-US" altLang="ko-KR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이를 분산비율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𝐹</m:t>
                    </m:r>
                  </m:oMath>
                </a14:m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라 한다</a:t>
                </a:r>
                <a:r>
                  <a:rPr lang="en-US" altLang="ko-KR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</a:p>
            </p:txBody>
          </p:sp>
        </mc:Choice>
        <mc:Fallback xmlns="">
          <p:sp>
            <p:nvSpPr>
              <p:cNvPr id="10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2000" y="1829172"/>
                <a:ext cx="8039100" cy="735732"/>
              </a:xfrm>
              <a:prstGeom prst="rect">
                <a:avLst/>
              </a:prstGeom>
              <a:blipFill>
                <a:blip r:embed="rId4"/>
                <a:stretch>
                  <a:fillRect l="-607" b="-297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일원 분산분석의 결과 해석</a:t>
            </a:r>
          </a:p>
        </p:txBody>
      </p:sp>
      <p:pic>
        <p:nvPicPr>
          <p:cNvPr id="3584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01"/>
          <a:stretch/>
        </p:blipFill>
        <p:spPr bwMode="auto">
          <a:xfrm>
            <a:off x="2608263" y="2362201"/>
            <a:ext cx="6086475" cy="729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91" b="-13771"/>
          <a:stretch/>
        </p:blipFill>
        <p:spPr bwMode="auto">
          <a:xfrm>
            <a:off x="3949700" y="3659188"/>
            <a:ext cx="2540471" cy="86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1"/>
              <p:cNvSpPr txBox="1">
                <a:spLocks/>
              </p:cNvSpPr>
              <p:nvPr/>
            </p:nvSpPr>
            <p:spPr bwMode="auto">
              <a:xfrm>
                <a:off x="1774825" y="1066801"/>
                <a:ext cx="8642350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ko-KR" altLang="en-US" dirty="0">
                    <a:solidFill>
                      <a:srgbClr val="F79646">
                        <a:lumMod val="75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분산비율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F79646">
                            <a:lumMod val="75000"/>
                          </a:srgbClr>
                        </a:solidFill>
                        <a:latin typeface="Cambria Math"/>
                      </a:rPr>
                      <m:t>𝐹</m:t>
                    </m:r>
                  </m:oMath>
                </a14:m>
                <a:endParaRPr lang="en-US" altLang="ko-KR" dirty="0">
                  <a:solidFill>
                    <a:srgbClr val="F79646">
                      <a:lumMod val="75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9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1066801"/>
                <a:ext cx="8642350" cy="523875"/>
              </a:xfrm>
              <a:prstGeom prst="rect">
                <a:avLst/>
              </a:prstGeom>
              <a:blipFill>
                <a:blip r:embed="rId4"/>
                <a:stretch>
                  <a:fillRect l="-776" b="-244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1"/>
              <p:cNvSpPr txBox="1">
                <a:spLocks/>
              </p:cNvSpPr>
              <p:nvPr/>
            </p:nvSpPr>
            <p:spPr bwMode="auto">
              <a:xfrm>
                <a:off x="2032000" y="1829172"/>
                <a:ext cx="8039100" cy="735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atinLnBrk="0">
                  <a:buNone/>
                  <a:defRPr/>
                </a:pP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분산비율을 구하기 위해 먼저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𝑀𝑆𝐵</m:t>
                    </m:r>
                  </m:oMath>
                </a14:m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𝑀𝑆𝑊</m:t>
                    </m:r>
                  </m:oMath>
                </a14:m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구하면</a:t>
                </a:r>
                <a:endParaRPr lang="en-US" altLang="ko-KR" sz="1800" b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0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2000" y="1829172"/>
                <a:ext cx="8039100" cy="735732"/>
              </a:xfrm>
              <a:prstGeom prst="rect">
                <a:avLst/>
              </a:prstGeom>
              <a:blipFill>
                <a:blip r:embed="rId5"/>
                <a:stretch>
                  <a:fillRect l="-6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내용 개체 틀 1"/>
          <p:cNvSpPr txBox="1">
            <a:spLocks/>
          </p:cNvSpPr>
          <p:nvPr/>
        </p:nvSpPr>
        <p:spPr bwMode="auto">
          <a:xfrm>
            <a:off x="2032000" y="3784972"/>
            <a:ext cx="8039100" cy="735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None/>
              <a:defRPr/>
            </a:pPr>
            <a:r>
              <a:rPr lang="ko-KR" altLang="en-US" sz="18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따라서 표본비율</a:t>
            </a:r>
            <a:endParaRPr lang="en-US" altLang="ko-KR" sz="1800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806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일원 분산분석의 결과 해석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706016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일원</a:t>
            </a:r>
            <a:r>
              <a:rPr lang="en-US" altLang="ko-KR" dirty="0"/>
              <a:t> </a:t>
            </a:r>
            <a:r>
              <a:rPr lang="ko-KR" altLang="en-US" dirty="0"/>
              <a:t>분산분석표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36868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2060576"/>
            <a:ext cx="8550275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2032000" y="3645024"/>
                <a:ext cx="8039100" cy="735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분산비율이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5.664</m:t>
                    </m:r>
                  </m:oMath>
                </a14:m>
                <a:endParaRPr lang="en-US" altLang="ko-KR" sz="1800" b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이는 만족도가 내부적으로 느껴지는 것보다 편의점이라는 집단으로 </a:t>
                </a:r>
                <a:r>
                  <a:rPr lang="en-US" altLang="ko-KR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/>
                </a:r>
                <a:br>
                  <a:rPr lang="en-US" altLang="ko-KR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보았을 때 약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prstClr val="black"/>
                        </a:solidFill>
                        <a:latin typeface="Cambria Math"/>
                      </a:rPr>
                      <m:t>5.664</m:t>
                    </m:r>
                  </m:oMath>
                </a14:m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배의 차이가 난다는 의미</a:t>
                </a:r>
                <a:endParaRPr lang="en-US" altLang="ko-KR" sz="1800" b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2000" y="3645024"/>
                <a:ext cx="8039100" cy="735732"/>
              </a:xfrm>
              <a:prstGeom prst="rect">
                <a:avLst/>
              </a:prstGeom>
              <a:blipFill>
                <a:blip r:embed="rId3"/>
                <a:stretch>
                  <a:fillRect l="-607" b="-859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일원 분산분석의 결과 해석</a:t>
            </a:r>
          </a:p>
        </p:txBody>
      </p:sp>
      <p:pic>
        <p:nvPicPr>
          <p:cNvPr id="37891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813" y="1268413"/>
            <a:ext cx="8615362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일원 분산분석의 결과 해석</a:t>
            </a:r>
          </a:p>
        </p:txBody>
      </p:sp>
      <p:pic>
        <p:nvPicPr>
          <p:cNvPr id="38917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393468"/>
            <a:ext cx="4600575" cy="280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706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>
                <a:solidFill>
                  <a:srgbClr val="F7964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가설 채택</a:t>
            </a:r>
            <a:endParaRPr lang="en-US" altLang="ko-KR" dirty="0">
              <a:solidFill>
                <a:srgbClr val="F79646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1"/>
              <p:cNvSpPr txBox="1">
                <a:spLocks/>
              </p:cNvSpPr>
              <p:nvPr/>
            </p:nvSpPr>
            <p:spPr bwMode="auto">
              <a:xfrm>
                <a:off x="2032000" y="1644774"/>
                <a:ext cx="8039100" cy="984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buNone/>
                  <a:defRPr/>
                </a:pPr>
                <a:r>
                  <a:rPr lang="en-US" altLang="ko-KR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5.664</a:t>
                </a: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라는 값은 표본을 </a:t>
                </a:r>
                <a:r>
                  <a:rPr lang="ko-KR" altLang="en-US" sz="1800" b="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모수를</a:t>
                </a: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통해 추정하는 것이므로</a:t>
                </a:r>
                <a:r>
                  <a:rPr lang="en-US" altLang="ko-KR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</a:t>
                </a: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이에 대한 확률적인 근거를 통해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혹은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중 어느 것을 채택할 지 판단해야 한다</a:t>
                </a:r>
                <a:r>
                  <a:rPr lang="en-US" altLang="ko-KR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</a:p>
            </p:txBody>
          </p:sp>
        </mc:Choice>
        <mc:Fallback xmlns="">
          <p:sp>
            <p:nvSpPr>
              <p:cNvPr id="8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2000" y="1644774"/>
                <a:ext cx="8039100" cy="984126"/>
              </a:xfrm>
              <a:prstGeom prst="rect">
                <a:avLst/>
              </a:prstGeom>
              <a:blipFill>
                <a:blip r:embed="rId3"/>
                <a:stretch>
                  <a:fillRect l="-607" b="-397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분산분석의 개념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분산분석에서의</a:t>
            </a:r>
            <a:r>
              <a:rPr lang="en-US" altLang="ko-KR" dirty="0"/>
              <a:t> </a:t>
            </a:r>
            <a:r>
              <a:rPr lang="ko-KR" altLang="en-US" dirty="0"/>
              <a:t>편차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14340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2105816"/>
            <a:ext cx="4731246" cy="225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707064" y="2564904"/>
                <a:ext cx="2565400" cy="144016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 </a:t>
                </a:r>
                <a:r>
                  <a:rPr kumimoji="1" lang="ko-KR" altLang="en-US" sz="16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총편차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kumimoji="1" lang="en-US" altLang="ko-KR" sz="16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kumimoji="1" lang="en-US" altLang="ko-KR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</m:e>
                    </m:bar>
                    <m:r>
                      <a:rPr kumimoji="1" lang="en-US" altLang="ko-KR" sz="1600" i="1">
                        <a:solidFill>
                          <a:prstClr val="black"/>
                        </a:solidFill>
                        <a:latin typeface="Cambria Math"/>
                      </a:rPr>
                      <m:t>−</m:t>
                    </m:r>
                    <m:bar>
                      <m:barPr>
                        <m:pos m:val="top"/>
                        <m:ctrlPr>
                          <a:rPr kumimoji="1" lang="en-US" altLang="ko-KR" sz="16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barPr>
                      <m:e>
                        <m:r>
                          <a:rPr kumimoji="1" lang="en-US" altLang="ko-KR" sz="1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</m:bar>
                  </m:oMath>
                </a14:m>
                <a:endParaRPr kumimoji="1"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집단 간 편차</a:t>
                </a:r>
                <a:r>
                  <a:rPr kumimoji="1" lang="en-US" altLang="ko-KR" sz="1600" dirty="0">
                    <a:solidFill>
                      <a:prstClr val="black"/>
                    </a:solidFill>
                    <a:latin typeface="맑은 고딕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kumimoji="1" lang="en-US" altLang="ko-KR" sz="16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kumimoji="1" lang="en-US" altLang="ko-KR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bar>
                    <m:r>
                      <a:rPr kumimoji="1" lang="en-US" altLang="ko-KR" sz="1600" i="1">
                        <a:solidFill>
                          <a:prstClr val="black"/>
                        </a:solidFill>
                        <a:latin typeface="Cambria Math"/>
                      </a:rPr>
                      <m:t>−</m:t>
                    </m:r>
                    <m:bar>
                      <m:barPr>
                        <m:pos m:val="top"/>
                        <m:ctrlPr>
                          <a:rPr kumimoji="1" lang="en-US" altLang="ko-KR" sz="16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barPr>
                      <m:e>
                        <m:r>
                          <a:rPr kumimoji="1" lang="en-US" altLang="ko-KR" sz="1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</m:bar>
                  </m:oMath>
                </a14:m>
                <a:endParaRPr kumimoji="1" lang="en-US" altLang="ko-KR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집단 내 편차</a:t>
                </a:r>
                <a:r>
                  <a:rPr kumimoji="1" lang="en-US" altLang="ko-KR" sz="1600" dirty="0">
                    <a:solidFill>
                      <a:prstClr val="black"/>
                    </a:solidFill>
                    <a:latin typeface="맑은 고딕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bar>
                      <m:barPr>
                        <m:pos m:val="top"/>
                        <m:ctrlPr>
                          <a:rPr kumimoji="1" lang="en-US" altLang="ko-KR" sz="16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kumimoji="1" lang="en-US" altLang="ko-KR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</m:e>
                    </m:bar>
                    <m:r>
                      <a:rPr kumimoji="1" lang="en-US" altLang="ko-KR" sz="1600" i="1">
                        <a:solidFill>
                          <a:prstClr val="black"/>
                        </a:solidFill>
                        <a:latin typeface="Cambria Math"/>
                      </a:rPr>
                      <m:t>−</m:t>
                    </m:r>
                    <m:bar>
                      <m:barPr>
                        <m:pos m:val="top"/>
                        <m:ctrlPr>
                          <a:rPr kumimoji="1" lang="en-US" altLang="ko-KR" sz="16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kumimoji="1" lang="en-US" altLang="ko-KR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bar>
                  </m:oMath>
                </a14:m>
                <a:endParaRPr kumimoji="1" lang="ko-KR" altLang="en-US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064" y="2564904"/>
                <a:ext cx="2565400" cy="1440160"/>
              </a:xfrm>
              <a:prstGeom prst="rect">
                <a:avLst/>
              </a:prstGeom>
              <a:blipFill>
                <a:blip r:embed="rId3"/>
                <a:stretch>
                  <a:fillRect l="-11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19536" y="5013176"/>
                <a:ext cx="8038008" cy="115212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편의점 </a:t>
                </a:r>
                <a:r>
                  <a:rPr kumimoji="1"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</a:t>
                </a:r>
                <a:r>
                  <a:rPr kumimoji="1"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 브랜드 전체의 만족도 평균은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kumimoji="1" lang="en-US" altLang="ko-KR" sz="16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barPr>
                      <m:e>
                        <m:r>
                          <a:rPr kumimoji="1" lang="en-US" altLang="ko-KR" sz="1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</m:bar>
                  </m:oMath>
                </a14:m>
                <a:r>
                  <a:rPr kumimoji="1"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</a:t>
                </a: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편의점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solidFill>
                          <a:prstClr val="black"/>
                        </a:solidFill>
                        <a:latin typeface="Cambria Math"/>
                      </a:rPr>
                      <m:t>𝑖</m:t>
                    </m:r>
                    <m:r>
                      <a:rPr kumimoji="1" lang="ko-KR" altLang="en-US" sz="1600" i="1">
                        <a:solidFill>
                          <a:prstClr val="black"/>
                        </a:solidFill>
                        <a:latin typeface="Cambria Math"/>
                      </a:rPr>
                      <m:t>의</m:t>
                    </m:r>
                    <m:r>
                      <a:rPr kumimoji="1" lang="en-US" altLang="ko-KR" sz="1600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 sz="1600" i="1">
                        <a:solidFill>
                          <a:prstClr val="black"/>
                        </a:solidFill>
                        <a:latin typeface="Cambria Math"/>
                      </a:rPr>
                      <m:t>만족도</m:t>
                    </m:r>
                    <m:r>
                      <a:rPr kumimoji="1" lang="en-US" altLang="ko-KR" sz="1600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 sz="1600" i="1">
                        <a:solidFill>
                          <a:prstClr val="black"/>
                        </a:solidFill>
                        <a:latin typeface="Cambria Math"/>
                      </a:rPr>
                      <m:t>평균은</m:t>
                    </m:r>
                    <m:r>
                      <a:rPr kumimoji="1" lang="en-US" altLang="ko-KR" sz="1600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bar>
                      <m:barPr>
                        <m:pos m:val="top"/>
                        <m:ctrlPr>
                          <a:rPr kumimoji="1" lang="en-US" altLang="ko-KR" sz="16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kumimoji="1" lang="en-US" altLang="ko-KR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sz="1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,</m:t>
                        </m:r>
                      </m:e>
                    </m:bar>
                  </m:oMath>
                </a14:m>
                <a:r>
                  <a:rPr kumimoji="1"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편의점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solidFill>
                          <a:prstClr val="black"/>
                        </a:solidFill>
                        <a:latin typeface="Cambria Math"/>
                      </a:rPr>
                      <m:t>𝑖</m:t>
                    </m:r>
                    <m:r>
                      <a:rPr kumimoji="1" lang="ko-KR" altLang="en-US" sz="1600" i="1">
                        <a:solidFill>
                          <a:prstClr val="black"/>
                        </a:solidFill>
                        <a:latin typeface="Cambria Math"/>
                      </a:rPr>
                      <m:t>의</m:t>
                    </m:r>
                    <m:r>
                      <a:rPr kumimoji="1" lang="en-US" altLang="ko-KR" sz="1600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 sz="1600" i="1">
                        <a:solidFill>
                          <a:prstClr val="black"/>
                        </a:solidFill>
                        <a:latin typeface="Cambria Math"/>
                      </a:rPr>
                      <m:t>만족도에</m:t>
                    </m:r>
                    <m:r>
                      <a:rPr kumimoji="1" lang="en-US" altLang="ko-KR" sz="1600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 sz="1600" i="1">
                        <a:solidFill>
                          <a:prstClr val="black"/>
                        </a:solidFill>
                        <a:latin typeface="Cambria Math"/>
                      </a:rPr>
                      <m:t>대한</m:t>
                    </m:r>
                    <m:r>
                      <a:rPr kumimoji="1" lang="en-US" altLang="ko-KR" sz="1600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 sz="1600" i="1">
                        <a:solidFill>
                          <a:prstClr val="black"/>
                        </a:solidFill>
                        <a:latin typeface="Cambria Math"/>
                      </a:rPr>
                      <m:t>측정치</m:t>
                    </m:r>
                    <m:r>
                      <a:rPr kumimoji="1" lang="en-US" altLang="ko-KR" sz="1600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 sz="1600" i="1">
                        <a:solidFill>
                          <a:prstClr val="black"/>
                        </a:solidFill>
                        <a:latin typeface="Cambria Math"/>
                      </a:rPr>
                      <m:t>중</m:t>
                    </m:r>
                    <m:r>
                      <a:rPr kumimoji="1" lang="en-US" altLang="ko-KR" sz="1600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 sz="1600" i="1">
                        <a:solidFill>
                          <a:prstClr val="black"/>
                        </a:solidFill>
                        <a:latin typeface="Cambria Math"/>
                      </a:rPr>
                      <m:t>하나인</m:t>
                    </m:r>
                    <m:r>
                      <a:rPr kumimoji="1" lang="en-US" altLang="ko-KR" sz="1600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en-US" altLang="ko-KR" sz="1600" i="1">
                        <a:solidFill>
                          <a:prstClr val="black"/>
                        </a:solidFill>
                        <a:latin typeface="Cambria Math"/>
                      </a:rPr>
                      <m:t>𝑗</m:t>
                    </m:r>
                    <m:r>
                      <a:rPr kumimoji="1" lang="ko-KR" altLang="en-US" sz="1600" i="1">
                        <a:solidFill>
                          <a:prstClr val="black"/>
                        </a:solidFill>
                        <a:latin typeface="Cambria Math"/>
                      </a:rPr>
                      <m:t>를</m:t>
                    </m:r>
                    <m:r>
                      <a:rPr kumimoji="1" lang="en-US" altLang="ko-KR" sz="1600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bar>
                      <m:barPr>
                        <m:pos m:val="top"/>
                        <m:ctrlPr>
                          <a:rPr kumimoji="1" lang="en-US" altLang="ko-KR" sz="16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kumimoji="1" lang="en-US" altLang="ko-KR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</m:e>
                    </m:bar>
                  </m:oMath>
                </a14:m>
                <a:r>
                  <a:rPr kumimoji="1"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라고 하면</a:t>
                </a:r>
                <a:r>
                  <a:rPr kumimoji="1"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</a:t>
                </a: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6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총편차는</a:t>
                </a:r>
                <a:r>
                  <a:rPr kumimoji="1" lang="ko-KR" altLang="en-US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집단 간 편차와 집단 내 편차로 구성</a:t>
                </a:r>
                <a:r>
                  <a:rPr kumimoji="1" lang="en-US" altLang="ko-KR" sz="16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kumimoji="1" lang="ko-KR" altLang="en-US" sz="16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5013176"/>
                <a:ext cx="8038008" cy="1152128"/>
              </a:xfrm>
              <a:prstGeom prst="rect">
                <a:avLst/>
              </a:prstGeom>
              <a:blipFill>
                <a:blip r:embed="rId4"/>
                <a:stretch>
                  <a:fillRect l="-455" r="-14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일원 분산분석의 결과 해석</a:t>
            </a:r>
          </a:p>
        </p:txBody>
      </p:sp>
      <p:pic>
        <p:nvPicPr>
          <p:cNvPr id="39940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63" y="1252205"/>
            <a:ext cx="6167438" cy="3604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2326529" y="5085184"/>
                <a:ext cx="7736413" cy="1421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Aft>
                    <a:spcPct val="0"/>
                  </a:spcAft>
                  <a:buClr>
                    <a:srgbClr val="FF6600"/>
                  </a:buClr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분자의 자유도가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분모의 </a:t>
                </a:r>
                <a:r>
                  <a:rPr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자유도는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21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해당하는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𝐹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분포표의 값은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3.47</m:t>
                    </m:r>
                  </m:oMath>
                </a14:m>
                <a:endPara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20000"/>
                  </a:lnSpc>
                  <a:spcAft>
                    <a:spcPct val="0"/>
                  </a:spcAft>
                  <a:buClr>
                    <a:srgbClr val="FF6600"/>
                  </a:buClr>
                  <a:defRPr/>
                </a:pP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3.47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5%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에서의 분산비율이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3.47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이라는 것을 의미</a:t>
                </a:r>
                <a:endPara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20000"/>
                  </a:lnSpc>
                  <a:spcAft>
                    <a:spcPct val="0"/>
                  </a:spcAft>
                  <a:buClr>
                    <a:srgbClr val="FF6600"/>
                  </a:buClr>
                  <a:defRPr/>
                </a:pP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5.664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3.47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보다 크기 때문에</a:t>
                </a: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5.664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 나올 확률은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5%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보다 더 작아진다</a:t>
                </a: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eaLnBrk="0" fontAlgn="base" latinLnBrk="0" hangingPunct="0">
                  <a:lnSpc>
                    <a:spcPct val="120000"/>
                  </a:lnSpc>
                  <a:spcAft>
                    <a:spcPct val="0"/>
                  </a:spcAft>
                  <a:buClr>
                    <a:srgbClr val="FF6600"/>
                  </a:buClr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그러므로 </a:t>
                </a:r>
                <a:r>
                  <a:rPr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귀무가설을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기각하고 대립가설을 채택한다</a:t>
                </a: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529" y="5085184"/>
                <a:ext cx="7736413" cy="1421928"/>
              </a:xfrm>
              <a:prstGeom prst="rect">
                <a:avLst/>
              </a:prstGeom>
              <a:blipFill>
                <a:blip r:embed="rId3"/>
                <a:stretch>
                  <a:fillRect l="-709" t="-429" b="-38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일원 분산분석의 결과 해석 </a:t>
            </a:r>
            <a:r>
              <a:rPr lang="en-US" altLang="ko-KR">
                <a:solidFill>
                  <a:srgbClr val="C00000"/>
                </a:solidFill>
              </a:rPr>
              <a:t>(Excel </a:t>
            </a:r>
            <a:r>
              <a:rPr lang="ko-KR" altLang="en-US">
                <a:solidFill>
                  <a:srgbClr val="C00000"/>
                </a:solidFill>
              </a:rPr>
              <a:t>계산 결과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4096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125539"/>
            <a:ext cx="7704138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일원 분산분석의 결과 해석</a:t>
            </a:r>
          </a:p>
        </p:txBody>
      </p:sp>
      <p:pic>
        <p:nvPicPr>
          <p:cNvPr id="4198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268414"/>
            <a:ext cx="8642350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일원 분산분석</a:t>
            </a:r>
          </a:p>
        </p:txBody>
      </p:sp>
      <p:pic>
        <p:nvPicPr>
          <p:cNvPr id="43011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412876"/>
            <a:ext cx="8642350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0" y="1299989"/>
            <a:ext cx="4636206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defRPr/>
            </a:pPr>
            <a:r>
              <a:rPr kumimoji="1" lang="en-US" altLang="ko-KR" sz="48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01 </a:t>
            </a:r>
            <a:r>
              <a:rPr kumimoji="1" lang="ko-KR" altLang="en-US" sz="48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단순회귀분석</a:t>
            </a:r>
            <a:endParaRPr kumimoji="1" lang="en-US" altLang="en-US" sz="4800" b="1" spc="-150" dirty="0">
              <a:solidFill>
                <a:prstClr val="black"/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0"/>
            <a:ext cx="69119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:: Keywords 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단순회귀분석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독립변수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종속변수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kumimoji="1" lang="ko-KR" altLang="en-US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최소자승법</a:t>
            </a:r>
            <a:endParaRPr kumimoji="1" lang="ko-KR" altLang="en-US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회귀분석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12291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976" y="1268413"/>
            <a:ext cx="851217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회귀분석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독립변수</a:t>
            </a:r>
            <a:r>
              <a:rPr lang="en-US" altLang="ko-KR" dirty="0"/>
              <a:t>(dependent variable)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연구나 조사의 연구모델에서 변수에 일어나는 현상을 설명하거나 원인이 되어 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다른 변수에 영향을 주는 변수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dirty="0"/>
              <a:t>종속변수</a:t>
            </a:r>
            <a:r>
              <a:rPr lang="en-US" altLang="ko-KR" dirty="0"/>
              <a:t>(independent variable)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연구나 조사의 연구모델에서 설명되거나 결과가 되어 다른 변수로부터 영향을 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받는 변수</a:t>
            </a:r>
          </a:p>
        </p:txBody>
      </p:sp>
      <p:pic>
        <p:nvPicPr>
          <p:cNvPr id="1331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157788"/>
            <a:ext cx="48768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단순회귀분석의 개념과 특징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단순회귀분석</a:t>
            </a:r>
            <a:r>
              <a:rPr lang="en-US" altLang="ko-KR" dirty="0"/>
              <a:t>(simple regression analysis)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독립변수 </a:t>
            </a:r>
            <a:r>
              <a:rPr lang="en-US" altLang="ko-KR" sz="1800" b="0" dirty="0">
                <a:solidFill>
                  <a:schemeClr val="tx1"/>
                </a:solidFill>
              </a:rPr>
              <a:t>X</a:t>
            </a:r>
            <a:r>
              <a:rPr lang="ko-KR" altLang="en-US" sz="1800" b="0" dirty="0">
                <a:solidFill>
                  <a:schemeClr val="tx1"/>
                </a:solidFill>
              </a:rPr>
              <a:t> 가 종속변수 </a:t>
            </a:r>
            <a:r>
              <a:rPr lang="en-US" altLang="ko-KR" sz="1800" b="0" dirty="0">
                <a:solidFill>
                  <a:schemeClr val="tx1"/>
                </a:solidFill>
              </a:rPr>
              <a:t>Y</a:t>
            </a:r>
            <a:r>
              <a:rPr lang="ko-KR" altLang="en-US" sz="1800" b="0" dirty="0">
                <a:solidFill>
                  <a:schemeClr val="tx1"/>
                </a:solidFill>
              </a:rPr>
              <a:t> 에 미치는 영향을 </a:t>
            </a:r>
            <a:r>
              <a:rPr lang="ko-KR" altLang="en-US" sz="1800" b="0" dirty="0" err="1">
                <a:solidFill>
                  <a:schemeClr val="tx1"/>
                </a:solidFill>
              </a:rPr>
              <a:t>회귀식</a:t>
            </a:r>
            <a:r>
              <a:rPr lang="en-US" altLang="ko-KR" sz="1800" b="0" dirty="0">
                <a:solidFill>
                  <a:schemeClr val="tx1"/>
                </a:solidFill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</a:rPr>
              <a:t>회귀방정식</a:t>
            </a:r>
            <a:r>
              <a:rPr lang="en-US" altLang="ko-KR" sz="1800" b="0" dirty="0">
                <a:solidFill>
                  <a:schemeClr val="tx1"/>
                </a:solidFill>
              </a:rPr>
              <a:t>)</a:t>
            </a:r>
            <a:r>
              <a:rPr lang="ko-KR" altLang="en-US" sz="1800" b="0" dirty="0">
                <a:solidFill>
                  <a:schemeClr val="tx1"/>
                </a:solidFill>
              </a:rPr>
              <a:t>을 이용하여 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분석하는 방법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회귀식을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이용하여 변수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를 원인으로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Y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가 어떻게 될지를 추정하거나 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설명하는 것을 목적으로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함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단순회귀분석의 개념과 특징</a:t>
            </a:r>
          </a:p>
        </p:txBody>
      </p:sp>
      <p:pic>
        <p:nvPicPr>
          <p:cNvPr id="15364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528" y="2996952"/>
            <a:ext cx="2841625" cy="303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124745"/>
                <a:ext cx="8642350" cy="962025"/>
              </a:xfrm>
            </p:spPr>
            <p:txBody>
              <a:bodyPr/>
              <a:lstStyle/>
              <a:p>
                <a:pPr marL="0" indent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자연과학에서는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의 변화로 인해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가 받는 영향이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1:1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로 짝을 이루어 계산되므로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회귀식을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특정한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함수식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으로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도출</m:t>
                    </m:r>
                  </m:oMath>
                </a14:m>
                <a:endParaRPr lang="ko-KR" altLang="en-US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124745"/>
                <a:ext cx="8642350" cy="962025"/>
              </a:xfrm>
              <a:blipFill>
                <a:blip r:embed="rId3"/>
                <a:stretch>
                  <a:fillRect l="-564" b="-12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단순회귀분석의 개념과 특징</a:t>
            </a:r>
          </a:p>
        </p:txBody>
      </p:sp>
      <p:pic>
        <p:nvPicPr>
          <p:cNvPr id="16388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638" y="3803130"/>
            <a:ext cx="3349625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124745"/>
                <a:ext cx="8642350" cy="962025"/>
              </a:xfrm>
            </p:spPr>
            <p:txBody>
              <a:bodyPr/>
              <a:lstStyle/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인문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사회과학에서는 고려해야 할 변수가 많다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 latinLnBrk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표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11-1]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의 광고비와 매출액을 보더라도 지난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15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년간 국내 경기 상황도 변화무쌍했고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 주식회사의 기술력이나 업무 능력도 매년 동일하지 않았다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 latinLnBrk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이로 인해 두 변수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와</a:t>
                </a:r>
                <a14:m>
                  <m:oMath xmlns:m="http://schemas.openxmlformats.org/officeDocument/2006/math"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를 정확한 식으로 도출하기 어려우므로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, </a:t>
                </a: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독립변수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와 종속변수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의 관계는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그림</m:t>
                    </m:r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11−2(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𝑏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)]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와 같이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/>
                </a:r>
                <a:br>
                  <a:rPr lang="en-US" altLang="ko-KR" sz="1800" b="0" dirty="0">
                    <a:solidFill>
                      <a:schemeClr val="tx1"/>
                    </a:solidFill>
                  </a:rPr>
                </a:br>
                <a:r>
                  <a:rPr lang="ko-KR" altLang="en-US" sz="1800" b="0" dirty="0">
                    <a:solidFill>
                      <a:schemeClr val="tx1"/>
                    </a:solidFill>
                  </a:rPr>
                  <a:t>조건부 평균                            이 된다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.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124745"/>
                <a:ext cx="8642350" cy="962025"/>
              </a:xfrm>
              <a:blipFill>
                <a:blip r:embed="rId3"/>
                <a:stretch>
                  <a:fillRect l="-564" b="-2159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849" t="87474" r="13362" b="-2624"/>
          <a:stretch/>
        </p:blipFill>
        <p:spPr bwMode="auto">
          <a:xfrm>
            <a:off x="3168650" y="3683283"/>
            <a:ext cx="2133601" cy="396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분산분석의 개념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6023992" y="2187225"/>
            <a:ext cx="829692" cy="4318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60096" y="2241223"/>
            <a:ext cx="3096344" cy="37780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집단 간의 평균 차이가 커짐</a:t>
            </a:r>
          </a:p>
        </p:txBody>
      </p:sp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>
                <a:solidFill>
                  <a:srgbClr val="F7964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분산분석에서의</a:t>
            </a:r>
            <a:r>
              <a:rPr lang="en-US" altLang="ko-KR" dirty="0">
                <a:solidFill>
                  <a:srgbClr val="F7964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F7964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편차</a:t>
            </a:r>
            <a:endParaRPr lang="en-US" altLang="ko-KR" sz="1800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35560" y="2040943"/>
            <a:ext cx="4572000" cy="72436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집단 간의 분산이 크면 클수록</a:t>
            </a:r>
            <a:r>
              <a:rPr kumimoji="1"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집단 내의 분산이 작으면 작을수록</a:t>
            </a:r>
            <a:endParaRPr kumimoji="1"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35560" y="3387143"/>
            <a:ext cx="7821240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이때 집단 간의 상대적인 비율을 확인한 것을 분산비율 </a:t>
            </a:r>
            <a:r>
              <a:rPr kumimoji="1"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 한다</a:t>
            </a:r>
            <a:r>
              <a:rPr kumimoji="1"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2135560" y="4492043"/>
                <a:ext cx="7821240" cy="7607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 </a:t>
                </a:r>
                <a14:m>
                  <m:oMath xmlns:m="http://schemas.openxmlformats.org/officeDocument/2006/math"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(</m:t>
                        </m:r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집단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간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변동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(</m:t>
                        </m:r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집단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내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변동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)</m:t>
                        </m:r>
                      </m:den>
                    </m:f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(</m:t>
                        </m:r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집단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간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평균제곱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(</m:t>
                        </m:r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집단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내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평균제곱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4492043"/>
                <a:ext cx="7821240" cy="760721"/>
              </a:xfrm>
              <a:prstGeom prst="rect">
                <a:avLst/>
              </a:prstGeom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단순회귀분석의 개념과 특징</a:t>
            </a:r>
          </a:p>
        </p:txBody>
      </p:sp>
      <p:pic>
        <p:nvPicPr>
          <p:cNvPr id="17412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4" y="3348038"/>
            <a:ext cx="3240087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124745"/>
                <a:ext cx="8642350" cy="962025"/>
              </a:xfrm>
            </p:spPr>
            <p:txBody>
              <a:bodyPr/>
              <a:lstStyle/>
              <a:p>
                <a:pPr marL="0" indent="0" latinLnBrk="0"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는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= 0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일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때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의 값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는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상수값이며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,  Y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축의 절편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은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가 증가할 때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Y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의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변화량</a:t>
                </a:r>
                <a:endParaRPr lang="ko-KR" altLang="en-US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124745"/>
                <a:ext cx="8642350" cy="962025"/>
              </a:xfrm>
              <a:blipFill>
                <a:blip r:embed="rId3"/>
                <a:stretch>
                  <a:fillRect l="-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1774825" y="2280445"/>
                <a:ext cx="8642350" cy="962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그래프에서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ko-KR" altLang="en-US" sz="1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sz="1800" b="0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은</a:t>
                </a:r>
                <a14:m>
                  <m:oMath xmlns:m="http://schemas.openxmlformats.org/officeDocument/2006/math">
                    <m:r>
                      <a:rPr kumimoji="1" lang="en-US" altLang="ko-KR" sz="2400" b="0" i="1">
                        <a:solidFill>
                          <a:prstClr val="black"/>
                        </a:solidFill>
                        <a:latin typeface="Cambria Math"/>
                      </a:rPr>
                      <m:t>  </m:t>
                    </m:r>
                    <m:f>
                      <m:fPr>
                        <m:ctrlPr>
                          <a:rPr kumimoji="1" lang="en-US" altLang="ko-KR" sz="2400" b="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kumimoji="1" lang="en-US" altLang="ko-KR" sz="2400" b="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kumimoji="1" lang="en-US" altLang="ko-KR" sz="2400" b="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𝑌</m:t>
                        </m:r>
                      </m:num>
                      <m:den>
                        <m:r>
                          <a:rPr kumimoji="1" lang="en-US" altLang="ko-KR" sz="2400" b="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kumimoji="1" lang="en-US" altLang="ko-KR" sz="2400" b="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𝑋</m:t>
                        </m:r>
                      </m:den>
                    </m:f>
                    <m:r>
                      <a:rPr kumimoji="1" lang="en-US" altLang="ko-KR" sz="2400" b="0" i="1">
                        <a:solidFill>
                          <a:prstClr val="black"/>
                        </a:solidFill>
                        <a:latin typeface="Cambria Math"/>
                      </a:rPr>
                      <m:t>  </m:t>
                    </m:r>
                  </m:oMath>
                </a14:m>
                <a:r>
                  <a:rPr kumimoji="1" lang="ko-KR" altLang="en-US" sz="1800" b="0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이므로</a:t>
                </a:r>
                <a:r>
                  <a:rPr kumimoji="1" lang="en-US" altLang="ko-KR" sz="1800" b="0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 </a:t>
                </a:r>
                <a:r>
                  <a:rPr kumimoji="1" lang="ko-KR" altLang="en-US" sz="1800" b="0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회귀선의</a:t>
                </a:r>
                <a:r>
                  <a:rPr kumimoji="1" lang="en-US" altLang="ko-KR" sz="1800" b="0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 </a:t>
                </a:r>
                <a:r>
                  <a:rPr kumimoji="1" lang="ko-KR" altLang="en-US" sz="1800" b="0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기울기를</a:t>
                </a:r>
                <a:r>
                  <a:rPr kumimoji="1" lang="en-US" altLang="ko-KR" sz="1800" b="0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 </a:t>
                </a:r>
                <a:r>
                  <a:rPr kumimoji="1" lang="ko-KR" altLang="en-US" sz="1800" b="0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나타낸다</a:t>
                </a:r>
                <a:r>
                  <a:rPr kumimoji="1" lang="en-US" altLang="ko-KR" sz="1800" b="0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. </a:t>
                </a:r>
                <a:endParaRPr kumimoji="1" lang="en-US" altLang="ko-KR" sz="1800" b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2280445"/>
                <a:ext cx="8642350" cy="962025"/>
              </a:xfrm>
              <a:prstGeom prst="rect">
                <a:avLst/>
              </a:prstGeom>
              <a:blipFill>
                <a:blip r:embed="rId4"/>
                <a:stretch>
                  <a:fillRect l="-56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단순회귀분석의 개념과 특징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14605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err="1"/>
              <a:t>잔차</a:t>
            </a:r>
            <a:r>
              <a:rPr lang="en-US" altLang="ko-KR" dirty="0"/>
              <a:t>(residual)</a:t>
            </a:r>
          </a:p>
          <a:p>
            <a:pPr marL="0" indent="0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실제 데이터를 측정하다 보면 독립변수에 따라 종속변수의 변화하는 정도가 다르게 나타나는 경우가 있는데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이러한 개별 측정치들 간에 차이</a:t>
            </a:r>
          </a:p>
        </p:txBody>
      </p:sp>
      <p:pic>
        <p:nvPicPr>
          <p:cNvPr id="1843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4149725"/>
            <a:ext cx="8291512" cy="23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 txBox="1">
                <a:spLocks/>
              </p:cNvSpPr>
              <p:nvPr/>
            </p:nvSpPr>
            <p:spPr bwMode="auto">
              <a:xfrm>
                <a:off x="1774825" y="2960689"/>
                <a:ext cx="8642350" cy="962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latinLnBrk="0">
                  <a:buNone/>
                  <a:defRPr/>
                </a:pPr>
                <a:r>
                  <a:rPr kumimoji="1"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잔차를 포함하는 확률적 회귀모형은</a:t>
                </a:r>
                <a:endParaRPr kumimoji="1" lang="en-US" altLang="ko-KR" sz="1800" b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 algn="ctr" latinLnBrk="0">
                  <a:buNone/>
                  <a:defRPr/>
                </a:pPr>
                <a:r>
                  <a:rPr kumimoji="1" lang="en-US" altLang="ko-KR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Y=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ko-KR" altLang="en-US" sz="1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kumimoji="1" lang="en-US" altLang="ko-KR" sz="1800" b="0">
                        <a:solidFill>
                          <a:prstClr val="black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kumimoji="1" lang="en-US" altLang="ko-KR" sz="1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ko-KR" altLang="en-US" sz="1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ko-KR" sz="1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kumimoji="1" lang="en-US" altLang="ko-KR" sz="1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kumimoji="1" lang="en-US" altLang="ko-KR" sz="1800" b="0" i="1">
                        <a:solidFill>
                          <a:prstClr val="black"/>
                        </a:solidFill>
                        <a:latin typeface="Cambria Math"/>
                      </a:rPr>
                      <m:t>+</m:t>
                    </m:r>
                    <m:r>
                      <a:rPr kumimoji="1" lang="ko-KR" altLang="en-US" sz="1800" b="0" i="1">
                        <a:solidFill>
                          <a:prstClr val="black"/>
                        </a:solidFill>
                        <a:latin typeface="Cambria Math"/>
                      </a:rPr>
                      <m:t>𝜖</m:t>
                    </m:r>
                  </m:oMath>
                </a14:m>
                <a:endParaRPr kumimoji="1" lang="en-US" altLang="ko-KR" sz="1800" b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2960689"/>
                <a:ext cx="8642350" cy="962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최소자승법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5472113"/>
              </a:xfrm>
            </p:spPr>
            <p:txBody>
              <a:bodyPr/>
              <a:lstStyle/>
              <a:p>
                <a:pPr latinLnBrk="0">
                  <a:defRPr/>
                </a:pPr>
                <a:r>
                  <a:rPr lang="ko-KR" altLang="en-US" dirty="0"/>
                  <a:t>최소자승법</a:t>
                </a:r>
                <a:r>
                  <a:rPr lang="en-US" altLang="ko-KR" dirty="0"/>
                  <a:t>(method of least squares) </a:t>
                </a:r>
                <a:r>
                  <a:rPr lang="ko-KR" altLang="en-US" dirty="0"/>
                  <a:t>혹은 </a:t>
                </a:r>
                <a:r>
                  <a:rPr lang="ko-KR" altLang="en-US" dirty="0" err="1"/>
                  <a:t>최소제곱법</a:t>
                </a:r>
                <a:endParaRPr lang="en-US" altLang="ko-KR" dirty="0"/>
              </a:p>
              <a:p>
                <a:pPr marL="0" indent="0" latinLnBrk="0">
                  <a:buNone/>
                  <a:defRPr/>
                </a:pPr>
                <a:endParaRPr lang="en-US" altLang="ko-KR" sz="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실제 데이터를 측정하다 보면 독립변수에 따라 종속변수의 변화하는 정도가 다르게 나타나는 경우가 있는데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이러한 개별 측정치들 간에 차이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표본으로부터 도출된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회귀식을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  <m:r>
                      <m:rPr>
                        <m:sty m:val="p"/>
                      </m:rPr>
                      <a:rPr lang="en-US" altLang="ko-KR" sz="1800" b="0" baseline="-25000">
                        <a:solidFill>
                          <a:schemeClr val="tx1"/>
                        </a:solidFill>
                        <a:latin typeface="Cambria Math"/>
                      </a:rPr>
                      <m:t>i</m:t>
                    </m:r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+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ko-KR" sz="1800" b="0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1800" b="0" baseline="-2500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미지의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모회귀식을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l-GR" altLang="ko-KR" sz="18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ko-KR" altLang="el-GR" sz="18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352425" indent="-1905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표본에서의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를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모수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l-GR" sz="1800" b="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𝛽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에 가장 가깝게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/>
                </a:r>
                <a:br>
                  <a:rPr lang="en-US" altLang="ko-KR" sz="1800" b="0" dirty="0">
                    <a:solidFill>
                      <a:schemeClr val="tx1"/>
                    </a:solidFill>
                  </a:rPr>
                </a:br>
                <a:r>
                  <a:rPr lang="ko-KR" altLang="en-US" sz="1800" b="0" dirty="0">
                    <a:solidFill>
                      <a:schemeClr val="tx1"/>
                    </a:solidFill>
                  </a:rPr>
                  <a:t>추정한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회귀식을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도출하는 것이 가장 잘한 분석</a:t>
                </a:r>
              </a:p>
            </p:txBody>
          </p:sp>
        </mc:Choice>
        <mc:Fallback xmlns="">
          <p:sp>
            <p:nvSpPr>
              <p:cNvPr id="6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5472113"/>
              </a:xfrm>
              <a:blipFill>
                <a:blip r:embed="rId2"/>
                <a:stretch>
                  <a:fillRect l="-7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최소자승법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2181225"/>
              </a:xfrm>
            </p:spPr>
            <p:txBody>
              <a:bodyPr/>
              <a:lstStyle/>
              <a:p>
                <a:pPr marL="0" indent="0" latinLnBrk="0">
                  <a:buNone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  <m:r>
                      <m:rPr>
                        <m:sty m:val="p"/>
                      </m:rPr>
                      <a:rPr lang="en-US" altLang="ko-KR" sz="1800" b="0" baseline="-25000">
                        <a:solidFill>
                          <a:schemeClr val="tx1"/>
                        </a:solidFill>
                        <a:latin typeface="Cambria Math"/>
                      </a:rPr>
                      <m:t>i</m:t>
                    </m:r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+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ko-KR" sz="1800" b="0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에서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회귀식과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측정치의 간의 차이인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잔차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US" altLang="ko-KR" sz="1800" b="0" i="1" baseline="-2500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e>
                    </m:acc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가 필연적으로 발생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그러므로 추정 회귀모형은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  <m:r>
                      <m:rPr>
                        <m:sty m:val="p"/>
                      </m:rPr>
                      <a:rPr lang="en-US" altLang="ko-KR" sz="1800" b="0" baseline="-25000">
                        <a:solidFill>
                          <a:schemeClr val="tx1"/>
                        </a:solidFill>
                        <a:latin typeface="Cambria Math"/>
                      </a:rPr>
                      <m:t>i</m:t>
                    </m:r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+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ko-KR" sz="1800" b="0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US" altLang="ko-KR" sz="1800" b="0" i="1" baseline="-2500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e>
                    </m:acc>
                  </m:oMath>
                </a14:m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잔차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US" altLang="ko-KR" sz="1800" b="0" i="1" baseline="-2500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e>
                    </m:acc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의 모든 합이 최소가 되는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회귀식을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구하면 된다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 latinLnBrk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  <m:r>
                      <m:rPr>
                        <m:sty m:val="p"/>
                      </m:rPr>
                      <a:rPr lang="en-US" altLang="ko-KR" sz="1800" b="0" baseline="-25000">
                        <a:solidFill>
                          <a:schemeClr val="tx1"/>
                        </a:solidFill>
                        <a:latin typeface="Cambria Math"/>
                      </a:rPr>
                      <m:t>i</m:t>
                    </m:r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+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ko-KR" sz="1800" b="0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의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위</m:t>
                    </m:r>
                    <m:d>
                      <m:dPr>
                        <m:ctrlP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</m:e>
                    </m:d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와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아래</m:t>
                    </m:r>
                    <m:d>
                      <m:dPr>
                        <m:ctrlP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</m:e>
                    </m:d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로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분포되어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합이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0</m:t>
                    </m:r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이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되므로</m:t>
                    </m:r>
                  </m:oMath>
                </a14:m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모두 제곱하여 합을 구한다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6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2181225"/>
              </a:xfrm>
              <a:blipFill>
                <a:blip r:embed="rId2"/>
                <a:stretch>
                  <a:fillRect l="-564" b="-413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2031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최소자승법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82888" y="1989138"/>
            <a:ext cx="430212" cy="285750"/>
          </a:xfrm>
          <a:prstGeom prst="rect">
            <a:avLst/>
          </a:prstGeom>
        </p:spPr>
        <p:txBody>
          <a:bodyPr anchor="ctr">
            <a:normAutofit fontScale="62500" lnSpcReduction="20000"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40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:</a:t>
            </a:r>
            <a:endParaRPr kumimoji="1" lang="ko-KR" altLang="en-US" sz="2400" dirty="0">
              <a:solidFill>
                <a:prstClr val="black"/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486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974" y="2420889"/>
            <a:ext cx="3455987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10"/>
          <a:stretch/>
        </p:blipFill>
        <p:spPr bwMode="auto">
          <a:xfrm>
            <a:off x="2135188" y="5727278"/>
            <a:ext cx="4017962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1266825"/>
          </a:xfrm>
        </p:spPr>
        <p:txBody>
          <a:bodyPr/>
          <a:lstStyle/>
          <a:p>
            <a:pPr latinLnBrk="0">
              <a:defRPr/>
            </a:pPr>
            <a:r>
              <a:rPr lang="ko-KR" altLang="en-US" dirty="0"/>
              <a:t>최소자승법</a:t>
            </a:r>
            <a:r>
              <a:rPr lang="en-US" altLang="ko-KR" dirty="0"/>
              <a:t>(method of least squares)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934157" y="1691759"/>
            <a:ext cx="456086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lnSpc>
                <a:spcPct val="150000"/>
              </a:lnSpc>
              <a:spcAft>
                <a:spcPct val="0"/>
              </a:spcAft>
              <a:buClr>
                <a:srgbClr val="FF6600"/>
              </a:buClr>
              <a:defRPr/>
            </a:pPr>
            <a:r>
              <a:rPr kumimoji="1"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잔차의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제곱합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을 최소로 하는 방법</a:t>
            </a:r>
          </a:p>
        </p:txBody>
      </p:sp>
      <p:pic>
        <p:nvPicPr>
          <p:cNvPr id="20484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8" r="50000"/>
          <a:stretch/>
        </p:blipFill>
        <p:spPr bwMode="auto">
          <a:xfrm>
            <a:off x="3648274" y="1700808"/>
            <a:ext cx="57551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163257" y="5797034"/>
            <a:ext cx="1814920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lnSpc>
                <a:spcPct val="150000"/>
              </a:lnSpc>
              <a:spcAft>
                <a:spcPct val="0"/>
              </a:spcAft>
              <a:buClr>
                <a:srgbClr val="FF6600"/>
              </a:buClr>
              <a:defRPr/>
            </a:pPr>
            <a:r>
              <a:rPr kumimoji="1"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통해 구해진 </a:t>
            </a:r>
          </a:p>
        </p:txBody>
      </p:sp>
      <p:pic>
        <p:nvPicPr>
          <p:cNvPr id="12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37"/>
          <a:stretch/>
        </p:blipFill>
        <p:spPr bwMode="auto">
          <a:xfrm>
            <a:off x="8009359" y="5729238"/>
            <a:ext cx="124331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</a:t>
            </a:r>
          </a:p>
        </p:txBody>
      </p:sp>
      <p:pic>
        <p:nvPicPr>
          <p:cNvPr id="2355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268413"/>
            <a:ext cx="864235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587829"/>
              </a:xfrm>
            </p:spPr>
            <p:txBody>
              <a:bodyPr/>
              <a:lstStyle/>
              <a:p>
                <a:pPr marL="0" indent="0" latinLnBrk="0">
                  <a:buNone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을 구하면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587829"/>
              </a:xfrm>
              <a:blipFill>
                <a:blip r:embed="rId2"/>
                <a:stretch>
                  <a:fillRect l="-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4" b="49680"/>
          <a:stretch/>
        </p:blipFill>
        <p:spPr bwMode="auto">
          <a:xfrm>
            <a:off x="1975682" y="1973944"/>
            <a:ext cx="8178800" cy="220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1"/>
              <p:cNvSpPr txBox="1">
                <a:spLocks/>
              </p:cNvSpPr>
              <p:nvPr/>
            </p:nvSpPr>
            <p:spPr bwMode="auto">
              <a:xfrm>
                <a:off x="1774825" y="4425348"/>
                <a:ext cx="8642350" cy="5878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따라서 </a:t>
                </a:r>
                <a:r>
                  <a:rPr lang="ko-KR" altLang="en-US" sz="1800" b="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회귀식은</a:t>
                </a:r>
                <a:r>
                  <a:rPr lang="ko-KR" altLang="en-US" sz="1800" b="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1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  <m:r>
                      <a:rPr lang="en-US" altLang="ko-KR" sz="1800" b="0" i="1">
                        <a:solidFill>
                          <a:prstClr val="black"/>
                        </a:solidFill>
                        <a:latin typeface="Cambria Math"/>
                      </a:rPr>
                      <m:t>=62.929+2.186 </m:t>
                    </m:r>
                    <m:sSub>
                      <m:sSubPr>
                        <m:ctrlPr>
                          <a:rPr lang="en-US" altLang="ko-KR" sz="1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1800" b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8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4425348"/>
                <a:ext cx="8642350" cy="587829"/>
              </a:xfrm>
              <a:prstGeom prst="rect">
                <a:avLst/>
              </a:prstGeom>
              <a:blipFill>
                <a:blip r:embed="rId4"/>
                <a:stretch>
                  <a:fillRect l="-56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587829"/>
              </a:xfrm>
            </p:spPr>
            <p:txBody>
              <a:bodyPr/>
              <a:lstStyle/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절편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는 광고비를 전혀 지출하지 않더라도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62.929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만큼 매출이 발생하고 있다는 것을 의미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에서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주식회사에서의 광고비와 매출액의 인과관계를 판단할 수 있는데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,</a:t>
                </a: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광고비가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단위 증가할 때 매출액은</a:t>
                </a:r>
                <a14:m>
                  <m:oMath xmlns:m="http://schemas.openxmlformats.org/officeDocument/2006/math"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2.186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만큼 증가한다는 것을 의미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587829"/>
              </a:xfrm>
              <a:blipFill>
                <a:blip r:embed="rId2"/>
                <a:stretch>
                  <a:fillRect l="-564" b="-352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478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969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적합도 검정</a:t>
            </a:r>
            <a:r>
              <a:rPr lang="en-US" altLang="ko-KR" dirty="0"/>
              <a:t>(goodness-of-fit test)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2071086" y="1771134"/>
                <a:ext cx="5522666" cy="684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도출한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1"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회귀식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   </m:t>
                        </m:r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kumimoji="1" lang="en-US" altLang="ko-KR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kumimoji="1" lang="el-GR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ko-KR" altLang="el-GR">
                            <a:solidFill>
                              <a:prstClr val="black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kumimoji="1"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맑은 고딕" pitchFamily="50" charset="-127"/>
                    <a:ea typeface="굴림" pitchFamily="50" charset="-127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ko-KR" alt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kumimoji="1" lang="en-US" altLang="ko-KR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ko-KR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ko-KR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1  </m:t>
                        </m:r>
                      </m:sub>
                    </m:sSub>
                    <m:r>
                      <a:rPr kumimoji="1" lang="ko-KR" altLang="en-US" dirty="0">
                        <a:solidFill>
                          <a:prstClr val="black"/>
                        </a:solidFill>
                        <a:latin typeface="Cambria Math"/>
                      </a:rPr>
                      <m:t>이</m:t>
                    </m:r>
                  </m:oMath>
                </a14:m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표본 측정치를 얼마나 잘 설명하는지를 확인하는 것</a:t>
                </a: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086" y="1771134"/>
                <a:ext cx="5522666" cy="684996"/>
              </a:xfrm>
              <a:prstGeom prst="rect">
                <a:avLst/>
              </a:prstGeom>
              <a:blipFill>
                <a:blip r:embed="rId2"/>
                <a:stretch>
                  <a:fillRect l="-993" t="-4464" b="-13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596900"/>
              </a:xfrm>
            </p:spPr>
            <p:txBody>
              <a:bodyPr/>
              <a:lstStyle/>
              <a:p>
                <a:pPr>
                  <a:defRPr/>
                </a:pPr>
                <a:r>
                  <a:rPr lang="en-US" altLang="ko-KR" dirty="0"/>
                  <a:t> </a:t>
                </a:r>
                <a:r>
                  <a:rPr lang="ko-KR" altLang="en-US" dirty="0"/>
                  <a:t>표본에 대한 회귀선의 설명력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𝑅</m:t>
                    </m:r>
                    <m:r>
                      <a:rPr lang="en-US" altLang="ko-KR" i="1" baseline="30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en-US" altLang="ko-KR" dirty="0"/>
                  <a:t>)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596900"/>
              </a:xfrm>
              <a:blipFill>
                <a:blip r:embed="rId2"/>
                <a:stretch>
                  <a:fillRect l="-776" b="-9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/>
          <p:cNvSpPr/>
          <p:nvPr/>
        </p:nvSpPr>
        <p:spPr>
          <a:xfrm>
            <a:off x="2071087" y="1771134"/>
            <a:ext cx="6215163" cy="13111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추정된 회귀식이 어느 정도 측정치들과 일치하는지의 정도</a:t>
            </a:r>
            <a:endParaRPr kumimoji="1"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설명력은 </a:t>
            </a:r>
            <a:r>
              <a:rPr kumimoji="1"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0~1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까지의 숫자로 나타내거나 </a:t>
            </a:r>
            <a:endParaRPr kumimoji="1"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몇 </a:t>
            </a:r>
            <a:r>
              <a:rPr kumimoji="1"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%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설명력을 가지는지 확률로 표현</a:t>
            </a:r>
          </a:p>
        </p:txBody>
      </p:sp>
    </p:spTree>
    <p:extLst>
      <p:ext uri="{BB962C8B-B14F-4D97-AF65-F5344CB8AC3E}">
        <p14:creationId xmlns:p14="http://schemas.microsoft.com/office/powerpoint/2010/main" val="2461648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분산분석의 구분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일원 분산분석</a:t>
            </a:r>
            <a:r>
              <a:rPr lang="en-US" altLang="ko-KR" dirty="0"/>
              <a:t>(one-way ANOVA)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한 가지의 요인을 기준으로 집단 간의 차이를 조사하는 것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Ex. </a:t>
            </a:r>
            <a:r>
              <a:rPr lang="ko-KR" altLang="en-US" sz="1800" b="0" dirty="0">
                <a:solidFill>
                  <a:schemeClr val="tx1"/>
                </a:solidFill>
              </a:rPr>
              <a:t>편의점의 종류를 기준으로 고객의 만족도를 조사하는 경우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16388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4" y="3424238"/>
            <a:ext cx="4759325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pic>
        <p:nvPicPr>
          <p:cNvPr id="26627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5" y="1845420"/>
            <a:ext cx="816927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071086" y="5358480"/>
                <a:ext cx="5506636" cy="7348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kumimoji="1" lang="en-US" altLang="ko-KR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ko-KR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의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값은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 1</m:t>
                      </m:r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에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근접할수록</m:t>
                      </m:r>
                    </m:oMath>
                  </m:oMathPara>
                </a14:m>
                <a:endParaRPr kumimoji="1" lang="en-US" altLang="ko-KR" i="1" dirty="0">
                  <a:solidFill>
                    <a:prstClr val="black"/>
                  </a:solidFill>
                  <a:latin typeface="Cambria Math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회귀선이 측정치를 잘 반영하고 있다고 할 수 있다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endParaRPr kumimoji="1"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086" y="5358480"/>
                <a:ext cx="5506636" cy="734817"/>
              </a:xfrm>
              <a:prstGeom prst="rect">
                <a:avLst/>
              </a:prstGeom>
              <a:blipFill>
                <a:blip r:embed="rId3"/>
                <a:stretch>
                  <a:fillRect l="-997" b="-115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pic>
        <p:nvPicPr>
          <p:cNvPr id="27651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7" y="1196752"/>
            <a:ext cx="3895725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6185414" y="4876128"/>
            <a:ext cx="3799018" cy="1433193"/>
            <a:chOff x="547086" y="5358479"/>
            <a:chExt cx="3799018" cy="14331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직사각형 5"/>
                <p:cNvSpPr/>
                <p:nvPr/>
              </p:nvSpPr>
              <p:spPr>
                <a:xfrm>
                  <a:off x="547086" y="5358479"/>
                  <a:ext cx="2938881" cy="4309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eaLnBrk="0" fontAlgn="base" latinLnBrk="0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kumimoji="1" lang="en-US" altLang="ko-KR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kumimoji="1" lang="en-US" altLang="ko-KR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kumimoji="1" lang="ko-KR" alt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은</m:t>
                        </m:r>
                        <m:r>
                          <a:rPr kumimoji="1" lang="en-US" altLang="ko-KR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1" lang="ko-KR" alt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결정계수라고도</m:t>
                        </m:r>
                        <m:r>
                          <a:rPr kumimoji="1" lang="en-US" altLang="ko-KR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1" lang="ko-KR" alt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하며</m:t>
                        </m:r>
                      </m:oMath>
                    </m:oMathPara>
                  </a14:m>
                  <a:endPara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6" name="직사각형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86" y="5358479"/>
                  <a:ext cx="2938881" cy="43095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/>
                <p:cNvSpPr/>
                <p:nvPr/>
              </p:nvSpPr>
              <p:spPr>
                <a:xfrm>
                  <a:off x="547086" y="6107779"/>
                  <a:ext cx="1748877" cy="4309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eaLnBrk="0" fontAlgn="base" latinLnBrk="0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ko-KR" alt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결정계수</m:t>
                        </m:r>
                        <m:r>
                          <a:rPr kumimoji="1" lang="en-US" altLang="ko-KR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ko-KR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kumimoji="1" lang="en-US" altLang="ko-KR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kumimoji="1" lang="en-US" altLang="ko-KR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ko-KR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=</m:t>
                        </m:r>
                      </m:oMath>
                    </m:oMathPara>
                  </a14:m>
                  <a:endPara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7" name="직사각형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86" y="6107779"/>
                  <a:ext cx="1748877" cy="43095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10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1907704" y="5877272"/>
                  <a:ext cx="2438400" cy="914400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rtlCol="0" anchor="ctr">
                  <a:normAutofit/>
                </a:bodyPr>
                <a:lstStyle/>
                <a:p>
                  <a:pPr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kumimoji="1" lang="ko-KR" alt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회귀</m:t>
                            </m:r>
                            <m: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kumimoji="1" lang="ko-KR" alt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제곱합</m:t>
                            </m:r>
                            <m: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𝑆𝑆𝑅</m:t>
                            </m:r>
                            <m: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kumimoji="1" lang="ko-KR" alt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총제곱합</m:t>
                            </m:r>
                            <m: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𝑆𝑆𝑇</m:t>
                            </m:r>
                            <m: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kumimoji="1" lang="ko-KR" altLang="en-US" i="1" dirty="0">
                    <a:solidFill>
                      <a:prstClr val="black"/>
                    </a:solidFill>
                    <a:latin typeface="Cambria Math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7704" y="5877272"/>
                  <a:ext cx="2438400" cy="91440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634008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분산분석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sz="1050" dirty="0"/>
          </a:p>
          <a:p>
            <a:pPr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071087" y="1700808"/>
                <a:ext cx="7584127" cy="1754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회귀분석에서 분산분석이 등장하는 이유는</a:t>
                </a:r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총편차를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분해하는 과정이 분산분석과 동일하기 때문</a:t>
                </a:r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각 </a:t>
                </a:r>
                <a:r>
                  <a:rPr kumimoji="1"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제곱합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𝑆𝑆𝑇</m:t>
                    </m:r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, </m:t>
                    </m:r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𝑆𝑆𝑅</m:t>
                    </m:r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, </m:t>
                    </m:r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𝑆𝑆𝐸</m:t>
                    </m:r>
                  </m:oMath>
                </a14:m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구한 후에는</a:t>
                </a:r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분산분석에서의 평균제곱을 구하기 위해 각각의 </a:t>
                </a:r>
                <a:r>
                  <a:rPr kumimoji="1"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자유도를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알아야 한다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endParaRPr kumimoji="1"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087" y="1700808"/>
                <a:ext cx="7584127" cy="1754326"/>
              </a:xfrm>
              <a:prstGeom prst="rect">
                <a:avLst/>
              </a:prstGeom>
              <a:blipFill>
                <a:blip r:embed="rId2"/>
                <a:stretch>
                  <a:fillRect l="-723" t="-347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4865086" y="4271888"/>
                <a:ext cx="2469972" cy="1108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𝑆𝑆𝑇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의</m:t>
                      </m:r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자유도</m:t>
                      </m:r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 : 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𝑛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𝑆𝑆𝑅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의</m:t>
                      </m:r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자유도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 : 1</m:t>
                      </m:r>
                    </m:oMath>
                  </m:oMathPara>
                </a14:m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𝑆𝑆𝐸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의</m:t>
                      </m:r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자유도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 : 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𝑛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−2</m:t>
                      </m:r>
                    </m:oMath>
                  </m:oMathPara>
                </a14:m>
                <a:endParaRPr kumimoji="1"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086" y="4271888"/>
                <a:ext cx="2469972" cy="11081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sz="1050" dirty="0"/>
          </a:p>
          <a:p>
            <a:pPr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29700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268414"/>
            <a:ext cx="8642350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2660560" y="1066801"/>
            <a:ext cx="8642350" cy="5472113"/>
          </a:xfrm>
        </p:spPr>
        <p:txBody>
          <a:bodyPr/>
          <a:lstStyle/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sz="1050" dirty="0"/>
          </a:p>
          <a:p>
            <a:pPr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775521" y="1268761"/>
                <a:ext cx="8388835" cy="724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분산비율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𝐹</m:t>
                    </m:r>
                  </m:oMath>
                </a14:m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값을 알기 위해</a:t>
                </a:r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제곱합의 구성 부분인 오차 </a:t>
                </a:r>
                <a:r>
                  <a:rPr kumimoji="1"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제곱합과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회귀 </a:t>
                </a:r>
                <a:r>
                  <a:rPr kumimoji="1"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제곱합을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각각의 자유도로 나누면</a:t>
                </a: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1" y="1268761"/>
                <a:ext cx="8388835" cy="724365"/>
              </a:xfrm>
              <a:prstGeom prst="rect">
                <a:avLst/>
              </a:prstGeom>
              <a:blipFill>
                <a:blip r:embed="rId2"/>
                <a:stretch>
                  <a:fillRect l="-581" t="-840" b="-12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775521" y="2204865"/>
                <a:ext cx="6690165" cy="725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b="1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평균 오차제곱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𝑀𝑒𝑎𝑛</m:t>
                    </m:r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en-US" altLang="ko-KR" i="1" dirty="0" err="1">
                        <a:solidFill>
                          <a:prstClr val="black"/>
                        </a:solidFill>
                        <a:latin typeface="Cambria Math"/>
                      </a:rPr>
                      <m:t>𝑆𝑎𝑢𝑎𝑟𝑒</m:t>
                    </m:r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𝐸𝑟𝑟𝑜𝑟</m:t>
                    </m:r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: </m:t>
                    </m:r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𝑀𝑆𝐸</m:t>
                    </m:r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과</a:t>
                </a:r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b="1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평균 </a:t>
                </a:r>
                <a:r>
                  <a:rPr kumimoji="1" lang="ko-KR" altLang="en-US" b="1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회기제곱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𝑀𝑒𝑎𝑛</m:t>
                    </m:r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en-US" altLang="ko-KR" i="1" dirty="0" err="1">
                        <a:solidFill>
                          <a:prstClr val="black"/>
                        </a:solidFill>
                        <a:latin typeface="Cambria Math"/>
                      </a:rPr>
                      <m:t>𝑆𝑎𝑢𝑎𝑟𝑒</m:t>
                    </m:r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en-US" altLang="ko-KR" i="1" dirty="0" err="1">
                        <a:solidFill>
                          <a:prstClr val="black"/>
                        </a:solidFill>
                        <a:latin typeface="Cambria Math"/>
                      </a:rPr>
                      <m:t>𝑅𝑒𝑔𝑒𝑟𝑠𝑠𝑖𝑜𝑛</m:t>
                    </m:r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: </m:t>
                    </m:r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𝑀𝑆𝑅</m:t>
                    </m:r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굴림" pitchFamily="50" charset="-127"/>
                  </a:rPr>
                  <a:t>)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을 구할 수 있다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kumimoji="1"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1" y="2204865"/>
                <a:ext cx="6690165" cy="725135"/>
              </a:xfrm>
              <a:prstGeom prst="rect">
                <a:avLst/>
              </a:prstGeom>
              <a:blipFill>
                <a:blip r:embed="rId3"/>
                <a:stretch>
                  <a:fillRect l="-729" t="-1681" b="-12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7" t="46066" r="27663" b="32369"/>
          <a:stretch/>
        </p:blipFill>
        <p:spPr bwMode="auto">
          <a:xfrm>
            <a:off x="3863752" y="3212977"/>
            <a:ext cx="3831772" cy="91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1775520" y="4534475"/>
                <a:ext cx="3662606" cy="392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회귀와 </a:t>
                </a:r>
                <a:r>
                  <a:rPr kumimoji="1"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잔차에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대한 분산비율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𝐹</m:t>
                    </m:r>
                  </m:oMath>
                </a14:m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</a:t>
                </a: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4534475"/>
                <a:ext cx="3662606" cy="392736"/>
              </a:xfrm>
              <a:prstGeom prst="rect">
                <a:avLst/>
              </a:prstGeom>
              <a:blipFill>
                <a:blip r:embed="rId5"/>
                <a:stretch>
                  <a:fillRect l="-1331" t="-3125" r="-499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7" t="80518" r="27663" b="-2083"/>
          <a:stretch/>
        </p:blipFill>
        <p:spPr bwMode="auto">
          <a:xfrm>
            <a:off x="3863752" y="5186920"/>
            <a:ext cx="3831772" cy="91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sz="1050" dirty="0"/>
          </a:p>
          <a:p>
            <a:pPr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31748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0" y="1341438"/>
            <a:ext cx="855980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51018" y="2111480"/>
            <a:ext cx="7437120" cy="3800626"/>
            <a:chOff x="627017" y="2093625"/>
            <a:chExt cx="8049439" cy="4113542"/>
          </a:xfrm>
        </p:grpSpPr>
        <p:pic>
          <p:nvPicPr>
            <p:cNvPr id="32771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3" t="31595" r="695" b="1113"/>
            <a:stretch/>
          </p:blipFill>
          <p:spPr bwMode="auto">
            <a:xfrm>
              <a:off x="627017" y="2093625"/>
              <a:ext cx="7015250" cy="989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72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268" y="3680172"/>
              <a:ext cx="7850188" cy="912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73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268" y="5234029"/>
              <a:ext cx="7850188" cy="973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775520" y="1268761"/>
                <a:ext cx="6074676" cy="434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총제곱합</m:t>
                      </m:r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𝑆𝑆𝑇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, 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회귀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제곱합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𝑆𝑆𝑅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, 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오차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제곱합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𝑆𝑆𝐸</m:t>
                      </m:r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를</m:t>
                      </m:r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구하면</m:t>
                      </m:r>
                    </m:oMath>
                  </m:oMathPara>
                </a14:m>
                <a:endParaRPr kumimoji="1"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268761"/>
                <a:ext cx="6074676" cy="434671"/>
              </a:xfrm>
              <a:prstGeom prst="rect">
                <a:avLst/>
              </a:prstGeom>
              <a:blipFill>
                <a:blip r:embed="rId5"/>
                <a:stretch>
                  <a:fillRect l="-3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3795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0" t="50000" r="24726"/>
          <a:stretch/>
        </p:blipFill>
        <p:spPr bwMode="auto">
          <a:xfrm>
            <a:off x="3963516" y="1806923"/>
            <a:ext cx="407670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3152700" y="4927030"/>
            <a:ext cx="5976938" cy="734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775520" y="1268760"/>
                <a:ext cx="2537554" cy="4309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결정계수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kumimoji="1" lang="en-US" altLang="ko-KR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kumimoji="1" lang="en-US" altLang="ko-KR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ko-KR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을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구하면</m:t>
                      </m:r>
                    </m:oMath>
                  </m:oMathPara>
                </a14:m>
                <a:endParaRPr kumimoji="1"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268760"/>
                <a:ext cx="2537554" cy="430952"/>
              </a:xfrm>
              <a:prstGeom prst="rect">
                <a:avLst/>
              </a:prstGeom>
              <a:blipFill>
                <a:blip r:embed="rId4"/>
                <a:stretch>
                  <a:fillRect l="-7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2351584" y="2692008"/>
                <a:ext cx="3927678" cy="4309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회귀식은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 78.8%</m:t>
                      </m:r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의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설명력을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가진다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. </m:t>
                      </m:r>
                    </m:oMath>
                  </m:oMathPara>
                </a14:m>
                <a:endParaRPr kumimoji="1"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2692008"/>
                <a:ext cx="3927678" cy="430952"/>
              </a:xfrm>
              <a:prstGeom prst="rect">
                <a:avLst/>
              </a:prstGeom>
              <a:blipFill>
                <a:blip r:embed="rId5"/>
                <a:stretch>
                  <a:fillRect l="-4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1775521" y="4451921"/>
                <a:ext cx="2356735" cy="4309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분산비율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𝐹</m:t>
                      </m:r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를</m:t>
                      </m:r>
                      <m:r>
                        <a:rPr kumimoji="1" lang="en-US" altLang="ko-KR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구하면</m:t>
                      </m:r>
                    </m:oMath>
                  </m:oMathPara>
                </a14:m>
                <a:endParaRPr kumimoji="1"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1" y="4451921"/>
                <a:ext cx="2356735" cy="430952"/>
              </a:xfrm>
              <a:prstGeom prst="rect">
                <a:avLst/>
              </a:prstGeom>
              <a:blipFill>
                <a:blip r:embed="rId6"/>
                <a:stretch>
                  <a:fillRect l="-7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5472113"/>
              </a:xfrm>
            </p:spPr>
            <p:txBody>
              <a:bodyPr/>
              <a:lstStyle/>
              <a:p>
                <a:pPr marL="0" indent="0">
                  <a:buNone/>
                  <a:defRPr/>
                </a:pPr>
                <a:r>
                  <a:rPr lang="ko-KR" altLang="en-US" sz="2000" b="0" dirty="0">
                    <a:solidFill>
                      <a:schemeClr val="tx1"/>
                    </a:solidFill>
                  </a:rPr>
                  <a:t>회귀식의 설명력에 대한 검정을 한 후</a:t>
                </a:r>
                <a:r>
                  <a:rPr lang="en-US" altLang="ko-KR" sz="2000" b="0" dirty="0">
                    <a:solidFill>
                      <a:schemeClr val="tx1"/>
                    </a:solidFill>
                  </a:rPr>
                  <a:t>,</a:t>
                </a:r>
                <a:br>
                  <a:rPr lang="en-US" altLang="ko-KR" sz="2000" b="0" dirty="0">
                    <a:solidFill>
                      <a:schemeClr val="tx1"/>
                    </a:solidFill>
                  </a:rPr>
                </a:br>
                <a:r>
                  <a:rPr lang="ko-KR" altLang="en-US" sz="2000" b="0" dirty="0">
                    <a:solidFill>
                      <a:schemeClr val="tx1"/>
                    </a:solidFill>
                  </a:rPr>
                  <a:t>표본을 설명하는 회귀식이 유의한지를 확인하는 과정이 필요</a:t>
                </a:r>
                <a:endParaRPr lang="en-US" altLang="ko-KR" sz="2000" b="0" dirty="0">
                  <a:solidFill>
                    <a:schemeClr val="tx1"/>
                  </a:solidFill>
                </a:endParaRPr>
              </a:p>
              <a:p>
                <a:pPr>
                  <a:defRPr/>
                </a:pPr>
                <a:endParaRPr lang="en-US" altLang="ko-KR" dirty="0"/>
              </a:p>
              <a:p>
                <a:pPr>
                  <a:defRPr/>
                </a:pPr>
                <a:r>
                  <a:rPr lang="ko-KR" altLang="en-US" dirty="0" err="1"/>
                  <a:t>회귀식의</a:t>
                </a:r>
                <a:r>
                  <a:rPr lang="ko-KR" altLang="en-US" dirty="0"/>
                  <a:t> 유의성 검정</a:t>
                </a:r>
                <a:endParaRPr lang="en-US" altLang="ko-KR" dirty="0"/>
              </a:p>
              <a:p>
                <a:pPr marL="0" indent="0">
                  <a:buNone/>
                  <a:defRPr/>
                </a:pPr>
                <a:r>
                  <a:rPr lang="en-US" altLang="ko-KR" dirty="0"/>
                  <a:t>   </a:t>
                </a:r>
                <a:r>
                  <a:rPr lang="ko-KR" altLang="en-US" sz="2000" b="0" dirty="0" err="1">
                    <a:solidFill>
                      <a:schemeClr val="tx1"/>
                    </a:solidFill>
                  </a:rPr>
                  <a:t>단순회기분석에서</a:t>
                </a:r>
                <a:r>
                  <a:rPr lang="ko-KR" altLang="en-US" sz="2000" b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2000" b="0" dirty="0" err="1">
                    <a:solidFill>
                      <a:schemeClr val="tx1"/>
                    </a:solidFill>
                  </a:rPr>
                  <a:t>회귀식</a:t>
                </a:r>
                <a:r>
                  <a:rPr lang="ko-KR" altLang="en-US" sz="20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20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sz="2000" b="0">
                            <a:solidFill>
                              <a:schemeClr val="tx1"/>
                            </a:solidFill>
                            <a:latin typeface="Cambria Math"/>
                          </a:rPr>
                          <m:t>𝒀</m:t>
                        </m:r>
                        <m:r>
                          <a:rPr lang="en-US" altLang="ko-KR" sz="2000" b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e>
                    </m:acc>
                    <m:r>
                      <a:rPr lang="en-US" altLang="ko-KR" sz="2000" b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altLang="ko-KR" sz="2000" b="0">
                        <a:solidFill>
                          <a:schemeClr val="tx1"/>
                        </a:solidFill>
                        <a:latin typeface="Cambria Math"/>
                      </a:rPr>
                      <m:t>𝟔𝟐</m:t>
                    </m:r>
                    <m:r>
                      <a:rPr lang="en-US" altLang="ko-KR" sz="2000" b="0">
                        <a:solidFill>
                          <a:schemeClr val="tx1"/>
                        </a:solidFill>
                        <a:latin typeface="Cambria Math"/>
                      </a:rPr>
                      <m:t>.</m:t>
                    </m:r>
                    <m:r>
                      <a:rPr lang="en-US" altLang="ko-KR" sz="2000">
                        <a:solidFill>
                          <a:schemeClr val="tx1"/>
                        </a:solidFill>
                        <a:latin typeface="Cambria Math"/>
                      </a:rPr>
                      <m:t>𝟗𝟐𝟗</m:t>
                    </m:r>
                    <m:r>
                      <a:rPr lang="en-US" altLang="ko-KR" sz="2000" b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altLang="ko-KR" sz="2000" b="0">
                        <a:solidFill>
                          <a:schemeClr val="tx1"/>
                        </a:solidFill>
                        <a:latin typeface="Cambria Math"/>
                      </a:rPr>
                      <m:t>𝟐</m:t>
                    </m:r>
                    <m:r>
                      <a:rPr lang="en-US" altLang="ko-KR" sz="2000" b="0">
                        <a:solidFill>
                          <a:schemeClr val="tx1"/>
                        </a:solidFill>
                        <a:latin typeface="Cambria Math"/>
                      </a:rPr>
                      <m:t>.</m:t>
                    </m:r>
                    <m:r>
                      <a:rPr lang="en-US" altLang="ko-KR" sz="2000" b="0">
                        <a:solidFill>
                          <a:schemeClr val="tx1"/>
                        </a:solidFill>
                        <a:latin typeface="Cambria Math"/>
                      </a:rPr>
                      <m:t>𝟏𝟖𝟔</m:t>
                    </m:r>
                    <m:sSub>
                      <m:sSubPr>
                        <m:ctrlPr>
                          <a:rPr lang="en-US" altLang="ko-KR" sz="2000" b="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>
                            <a:solidFill>
                              <a:schemeClr val="tx1"/>
                            </a:solidFill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US" altLang="ko-KR" sz="2000" b="0">
                            <a:solidFill>
                              <a:schemeClr val="tx1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ko-KR" altLang="en-US" sz="2000" b="0" dirty="0">
                    <a:solidFill>
                      <a:schemeClr val="tx1"/>
                    </a:solidFill>
                  </a:rPr>
                  <a:t>에 대하여</a:t>
                </a:r>
                <a:endParaRPr lang="en-US" altLang="ko-KR" sz="20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ko-KR" sz="2000" b="0" i="1" dirty="0">
                        <a:solidFill>
                          <a:schemeClr val="tx1"/>
                        </a:solidFill>
                        <a:latin typeface="Cambria Math"/>
                      </a:rPr>
                      <m:t>      </m:t>
                    </m:r>
                    <m:r>
                      <a:rPr lang="en-US" altLang="ko-KR" sz="2000" b="0" i="1" dirty="0">
                        <a:solidFill>
                          <a:schemeClr val="tx1"/>
                        </a:solidFill>
                        <a:latin typeface="Cambria Math"/>
                      </a:rPr>
                      <m:t>𝐹</m:t>
                    </m:r>
                  </m:oMath>
                </a14:m>
                <a:r>
                  <a:rPr lang="ko-KR" altLang="en-US" sz="2000" b="0" dirty="0">
                    <a:solidFill>
                      <a:schemeClr val="tx1"/>
                    </a:solidFill>
                  </a:rPr>
                  <a:t>검정을 통해 </a:t>
                </a:r>
                <a:r>
                  <a:rPr lang="ko-KR" altLang="en-US" sz="2000" b="0" dirty="0" err="1">
                    <a:solidFill>
                      <a:schemeClr val="tx1"/>
                    </a:solidFill>
                  </a:rPr>
                  <a:t>회귀식의</a:t>
                </a:r>
                <a:r>
                  <a:rPr lang="ko-KR" altLang="en-US" sz="2000" b="0" dirty="0">
                    <a:solidFill>
                      <a:schemeClr val="tx1"/>
                    </a:solidFill>
                  </a:rPr>
                  <a:t> 유의성을 검정</a:t>
                </a:r>
                <a:endParaRPr lang="en-US" altLang="ko-KR" sz="20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ko-KR" sz="20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lang="en-US" altLang="ko-KR" sz="2000" b="0" dirty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2000" b="0" dirty="0">
                    <a:solidFill>
                      <a:schemeClr val="tx1"/>
                    </a:solidFill>
                  </a:rPr>
                  <a:t>회귀와 </a:t>
                </a:r>
                <a:r>
                  <a:rPr lang="ko-KR" altLang="en-US" sz="2000" b="0" dirty="0" err="1">
                    <a:solidFill>
                      <a:schemeClr val="tx1"/>
                    </a:solidFill>
                  </a:rPr>
                  <a:t>잔차에</a:t>
                </a:r>
                <a:r>
                  <a:rPr lang="ko-KR" altLang="en-US" sz="2000" b="0" dirty="0">
                    <a:solidFill>
                      <a:schemeClr val="tx1"/>
                    </a:solidFill>
                  </a:rPr>
                  <a:t> 대한 분산비율 </a:t>
                </a:r>
                <a:r>
                  <a:rPr lang="en-US" altLang="ko-KR" sz="2000" b="0" i="1" dirty="0">
                    <a:solidFill>
                      <a:schemeClr val="tx1"/>
                    </a:solidFill>
                    <a:latin typeface="Cambria Math"/>
                  </a:rPr>
                  <a:t>F </a:t>
                </a:r>
                <a:r>
                  <a:rPr lang="ko-KR" altLang="en-US" sz="2000" b="0" dirty="0">
                    <a:solidFill>
                      <a:schemeClr val="tx1"/>
                    </a:solidFill>
                  </a:rPr>
                  <a:t>값을 계산해서</a:t>
                </a:r>
                <a:r>
                  <a:rPr lang="en-US" altLang="ko-KR" sz="2000" b="0" dirty="0">
                    <a:solidFill>
                      <a:schemeClr val="tx1"/>
                    </a:solidFill>
                  </a:rPr>
                  <a:t/>
                </a:r>
                <a:br>
                  <a:rPr lang="en-US" altLang="ko-KR" sz="2000" b="0" dirty="0">
                    <a:solidFill>
                      <a:schemeClr val="tx1"/>
                    </a:solidFill>
                  </a:rPr>
                </a:br>
                <a:r>
                  <a:rPr lang="en-US" altLang="ko-KR" sz="2000" b="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ko-KR" sz="2000" b="0" i="1" dirty="0">
                    <a:solidFill>
                      <a:schemeClr val="tx1"/>
                    </a:solidFill>
                    <a:latin typeface="Cambria Math"/>
                  </a:rPr>
                  <a:t> F </a:t>
                </a:r>
                <a:r>
                  <a:rPr lang="ko-KR" altLang="en-US" sz="2000" b="0" dirty="0">
                    <a:solidFill>
                      <a:schemeClr val="tx1"/>
                    </a:solidFill>
                  </a:rPr>
                  <a:t>분포표의 값보다 더 크면 </a:t>
                </a:r>
                <a:r>
                  <a:rPr lang="ko-KR" altLang="en-US" sz="2000" b="0" dirty="0" err="1">
                    <a:solidFill>
                      <a:schemeClr val="tx1"/>
                    </a:solidFill>
                  </a:rPr>
                  <a:t>귀무가설을</a:t>
                </a:r>
                <a:r>
                  <a:rPr lang="ko-KR" altLang="en-US" sz="2000" b="0" dirty="0">
                    <a:solidFill>
                      <a:schemeClr val="tx1"/>
                    </a:solidFill>
                  </a:rPr>
                  <a:t> 기각하고 대립가설을 채택</a:t>
                </a:r>
                <a:endParaRPr lang="en-US" altLang="ko-KR" sz="2000" b="0" dirty="0">
                  <a:solidFill>
                    <a:schemeClr val="tx1"/>
                  </a:solidFill>
                </a:endParaRPr>
              </a:p>
              <a:p>
                <a:pPr>
                  <a:defRPr/>
                </a:pPr>
                <a:endParaRPr lang="en-US" altLang="ko-KR" sz="1050" dirty="0"/>
              </a:p>
              <a:p>
                <a:pPr>
                  <a:defRPr/>
                </a:pPr>
                <a:endParaRPr lang="en-US" altLang="ko-KR" dirty="0"/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5472113"/>
              </a:xfrm>
              <a:blipFill>
                <a:blip r:embed="rId2"/>
                <a:stretch>
                  <a:fillRect l="-7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p:pic>
        <p:nvPicPr>
          <p:cNvPr id="35843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89" y="1341438"/>
            <a:ext cx="8624887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분산분석의 구분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이원 분산분석</a:t>
            </a:r>
            <a:r>
              <a:rPr lang="en-US" altLang="ko-KR" dirty="0"/>
              <a:t>(two-way ANOVA)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두 가지 요인을 기준으로 집단 간의 차이를 조사하는 것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Ex. </a:t>
            </a:r>
            <a:r>
              <a:rPr lang="ko-KR" altLang="en-US" sz="1800" b="0" dirty="0">
                <a:solidFill>
                  <a:schemeClr val="tx1"/>
                </a:solidFill>
              </a:rPr>
              <a:t>편의점을 종류와 위치를 기준으로 나누고</a:t>
            </a:r>
            <a:r>
              <a:rPr lang="en-US" altLang="ko-KR" sz="1800" b="0" dirty="0">
                <a:solidFill>
                  <a:schemeClr val="tx1"/>
                </a:solidFill>
              </a:rPr>
              <a:t>,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    </a:t>
            </a:r>
            <a:r>
              <a:rPr lang="ko-KR" altLang="en-US" sz="1800" b="0" dirty="0">
                <a:solidFill>
                  <a:schemeClr val="tx1"/>
                </a:solidFill>
              </a:rPr>
              <a:t>편의점에 대한 고객의 만족도를 조사하는 경우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17412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5" y="3802063"/>
            <a:ext cx="6127750" cy="225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회귀식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686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268413"/>
            <a:ext cx="8640763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1775520" y="1268760"/>
                <a:ext cx="8214108" cy="4686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ko-KR" altLang="en-US" sz="2000" i="1" dirty="0">
                          <a:solidFill>
                            <a:prstClr val="black"/>
                          </a:solidFill>
                          <a:latin typeface="Cambria Math"/>
                        </a:rPr>
                        <m:t>회귀식에</m:t>
                      </m:r>
                      <m:r>
                        <a:rPr kumimoji="1" lang="en-US" altLang="ko-KR" sz="2000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sz="2000" i="1" dirty="0">
                          <a:solidFill>
                            <a:prstClr val="black"/>
                          </a:solidFill>
                          <a:latin typeface="Cambria Math"/>
                        </a:rPr>
                        <m:t>대한</m:t>
                      </m:r>
                      <m:r>
                        <a:rPr kumimoji="1" lang="en-US" altLang="ko-KR" sz="2000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sz="2000" i="1" dirty="0">
                          <a:solidFill>
                            <a:prstClr val="black"/>
                          </a:solidFill>
                          <a:latin typeface="Cambria Math"/>
                        </a:rPr>
                        <m:t>유의성을</m:t>
                      </m:r>
                      <m:r>
                        <a:rPr kumimoji="1" lang="en-US" altLang="ko-KR" sz="2000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sz="2000" i="1" dirty="0">
                          <a:solidFill>
                            <a:prstClr val="black"/>
                          </a:solidFill>
                          <a:latin typeface="Cambria Math"/>
                        </a:rPr>
                        <m:t>검정하기</m:t>
                      </m:r>
                      <m:r>
                        <a:rPr kumimoji="1" lang="en-US" altLang="ko-KR" sz="2000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sz="2000" i="1" dirty="0">
                          <a:solidFill>
                            <a:prstClr val="black"/>
                          </a:solidFill>
                          <a:latin typeface="Cambria Math"/>
                        </a:rPr>
                        <m:t>위해</m:t>
                      </m:r>
                      <m:r>
                        <a:rPr kumimoji="1" lang="en-US" altLang="ko-KR" sz="2000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sz="2000" i="1" dirty="0">
                          <a:solidFill>
                            <a:prstClr val="black"/>
                          </a:solidFill>
                          <a:latin typeface="Cambria Math"/>
                        </a:rPr>
                        <m:t>회귀식에</m:t>
                      </m:r>
                      <m:r>
                        <a:rPr kumimoji="1" lang="en-US" altLang="ko-KR" sz="2000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sz="2000" i="1" dirty="0">
                          <a:solidFill>
                            <a:prstClr val="black"/>
                          </a:solidFill>
                          <a:latin typeface="Cambria Math"/>
                        </a:rPr>
                        <m:t>대한</m:t>
                      </m:r>
                      <m:r>
                        <a:rPr kumimoji="1" lang="en-US" altLang="ko-KR" sz="2000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sz="2000" i="1" dirty="0">
                          <a:solidFill>
                            <a:prstClr val="black"/>
                          </a:solidFill>
                          <a:latin typeface="Cambria Math"/>
                        </a:rPr>
                        <m:t>가설을</m:t>
                      </m:r>
                      <m:r>
                        <a:rPr kumimoji="1" lang="en-US" altLang="ko-KR" sz="2000" i="1" dirty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sz="2000" i="1" dirty="0">
                          <a:solidFill>
                            <a:prstClr val="black"/>
                          </a:solidFill>
                          <a:latin typeface="Cambria Math"/>
                        </a:rPr>
                        <m:t>수립니다</m:t>
                      </m:r>
                      <m:r>
                        <a:rPr kumimoji="1" lang="en-US" altLang="ko-KR" sz="2000" i="1" dirty="0">
                          <a:solidFill>
                            <a:prstClr val="black"/>
                          </a:solidFill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kumimoji="1" lang="ko-KR" altLang="en-US" sz="20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268760"/>
                <a:ext cx="8214108" cy="4686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351585" y="1988841"/>
                <a:ext cx="3154261" cy="725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회귀식이 유의하지 않다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굴림" pitchFamily="50" charset="-127"/>
                  </a:rPr>
                  <a:t> 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굴림" pitchFamily="50" charset="-127"/>
                  </a:rPr>
                  <a:t>: 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회귀식이 유의하다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endParaRPr kumimoji="1"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5" y="1988841"/>
                <a:ext cx="3154261" cy="725135"/>
              </a:xfrm>
              <a:prstGeom prst="rect">
                <a:avLst/>
              </a:prstGeom>
              <a:blipFill>
                <a:blip r:embed="rId3"/>
                <a:stretch>
                  <a:fillRect t="-840" r="-774" b="-12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775520" y="3173760"/>
                <a:ext cx="8089074" cy="1207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kumimoji="1" lang="ko-KR" altLang="en-US" sz="2000" i="1" dirty="0">
                        <a:solidFill>
                          <a:prstClr val="black"/>
                        </a:solidFill>
                        <a:latin typeface="Cambria Math"/>
                      </a:rPr>
                      <m:t>분산비율이</m:t>
                    </m:r>
                    <m:r>
                      <a:rPr kumimoji="1" lang="en-US" altLang="ko-KR" sz="2000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en-US" altLang="ko-KR" sz="2000" i="1" dirty="0">
                        <a:solidFill>
                          <a:prstClr val="black"/>
                        </a:solidFill>
                        <a:latin typeface="Cambria Math"/>
                      </a:rPr>
                      <m:t>𝐹</m:t>
                    </m:r>
                    <m:r>
                      <a:rPr kumimoji="1" lang="en-US" altLang="ko-KR" sz="2000" i="1" dirty="0">
                        <a:solidFill>
                          <a:prstClr val="black"/>
                        </a:solidFill>
                        <a:latin typeface="Cambria Math"/>
                      </a:rPr>
                      <m:t>=48.438</m:t>
                    </m:r>
                    <m:r>
                      <a:rPr kumimoji="1" lang="ko-KR" altLang="en-US" sz="2000" i="1" dirty="0">
                        <a:solidFill>
                          <a:prstClr val="black"/>
                        </a:solidFill>
                        <a:latin typeface="Cambria Math"/>
                      </a:rPr>
                      <m:t>이고</m:t>
                    </m:r>
                    <m:r>
                      <a:rPr kumimoji="1" lang="en-US" altLang="ko-KR" sz="2000" i="1" dirty="0">
                        <a:solidFill>
                          <a:prstClr val="black"/>
                        </a:solidFill>
                        <a:latin typeface="Cambria Math"/>
                      </a:rPr>
                      <m:t>,  </m:t>
                    </m:r>
                    <m:r>
                      <a:rPr kumimoji="1" lang="en-US" altLang="ko-KR" sz="2000" i="1" dirty="0">
                        <a:solidFill>
                          <a:prstClr val="black"/>
                        </a:solidFill>
                        <a:latin typeface="Cambria Math"/>
                      </a:rPr>
                      <m:t>𝐹</m:t>
                    </m:r>
                    <m:r>
                      <a:rPr kumimoji="1" lang="ko-KR" altLang="en-US" sz="2000" i="1" dirty="0">
                        <a:solidFill>
                          <a:prstClr val="black"/>
                        </a:solidFill>
                        <a:latin typeface="Cambria Math"/>
                      </a:rPr>
                      <m:t>분포표에서</m:t>
                    </m:r>
                  </m:oMath>
                </a14:m>
                <a:r>
                  <a:rPr kumimoji="1" lang="en-US" altLang="ko-KR" sz="2000" dirty="0">
                    <a:solidFill>
                      <a:prstClr val="black"/>
                    </a:solidFill>
                    <a:latin typeface="맑은 고딕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ko-KR" sz="20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kumimoji="1" lang="en-US" altLang="ko-KR" sz="20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(1.13)</m:t>
                        </m:r>
                      </m:sub>
                    </m:sSub>
                    <m:r>
                      <a:rPr kumimoji="1" lang="en-US" altLang="ko-KR" sz="2000" i="1" dirty="0">
                        <a:solidFill>
                          <a:prstClr val="black"/>
                        </a:solidFill>
                        <a:latin typeface="Cambria Math"/>
                      </a:rPr>
                      <m:t>=4.67</m:t>
                    </m:r>
                  </m:oMath>
                </a14:m>
                <a:endParaRPr kumimoji="1" lang="en-US" altLang="ko-KR" sz="20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kumimoji="1" lang="en-US" altLang="ko-KR" sz="2000" i="1" dirty="0">
                        <a:solidFill>
                          <a:prstClr val="black"/>
                        </a:solidFill>
                        <a:latin typeface="Cambria Math"/>
                      </a:rPr>
                      <m:t>𝐹</m:t>
                    </m:r>
                  </m:oMath>
                </a14:m>
                <a:r>
                  <a:rPr kumimoji="1" lang="ko-KR" altLang="en-US" sz="20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값이 </a:t>
                </a:r>
                <a:r>
                  <a:rPr kumimoji="1" lang="ko-KR" altLang="en-US" sz="20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임계치보다</a:t>
                </a:r>
                <a:r>
                  <a:rPr kumimoji="1" lang="ko-KR" altLang="en-US" sz="20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크므로 </a:t>
                </a:r>
                <a:r>
                  <a:rPr kumimoji="1" lang="ko-KR" altLang="en-US" sz="20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귀무가설을</a:t>
                </a:r>
                <a:r>
                  <a:rPr kumimoji="1" lang="ko-KR" altLang="en-US" sz="20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기각하고 대립가설을 채택한다</a:t>
                </a:r>
                <a:r>
                  <a:rPr kumimoji="1" lang="en-US" altLang="ko-KR" sz="20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20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따라서 </a:t>
                </a:r>
                <a:r>
                  <a:rPr kumimoji="1" lang="ko-KR" altLang="en-US" sz="2000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회귀식은</a:t>
                </a:r>
                <a:r>
                  <a:rPr kumimoji="1" lang="ko-KR" altLang="en-US" sz="20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유의</a:t>
                </a: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3173760"/>
                <a:ext cx="8089074" cy="1207318"/>
              </a:xfrm>
              <a:prstGeom prst="rect">
                <a:avLst/>
              </a:prstGeom>
              <a:blipFill>
                <a:blip r:embed="rId4"/>
                <a:stretch>
                  <a:fillRect l="-754" r="-452" b="-75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"/>
              <p:cNvSpPr txBox="1">
                <a:spLocks/>
              </p:cNvSpPr>
              <p:nvPr/>
            </p:nvSpPr>
            <p:spPr bwMode="auto">
              <a:xfrm>
                <a:off x="1774825" y="1066801"/>
                <a:ext cx="8642350" cy="634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ko-KR" altLang="en-US" dirty="0">
                    <a:solidFill>
                      <a:srgbClr val="F79646">
                        <a:lumMod val="75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회귀계수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F79646">
                                <a:lumMod val="75000"/>
                              </a:srgb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solidFill>
                              <a:srgbClr val="F79646">
                                <a:lumMod val="75000"/>
                              </a:srgbClr>
                            </a:solidFill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79646">
                                <a:lumMod val="75000"/>
                              </a:srgbClr>
                            </a:solidFill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ko-KR" i="1">
                        <a:solidFill>
                          <a:srgbClr val="F79646">
                            <a:lumMod val="75000"/>
                          </a:srgbClr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F79646">
                                <a:lumMod val="75000"/>
                              </a:srgb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79646">
                                <a:lumMod val="75000"/>
                              </a:srgbClr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ko-KR" altLang="en-US" i="1">
                            <a:solidFill>
                              <a:srgbClr val="F79646">
                                <a:lumMod val="75000"/>
                              </a:srgbClr>
                            </a:solidFill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79646">
                                <a:lumMod val="75000"/>
                              </a:srgbClr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ko-KR" i="1">
                        <a:solidFill>
                          <a:srgbClr val="F79646">
                            <a:lumMod val="75000"/>
                          </a:srgb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rgbClr val="F79646">
                        <a:lumMod val="75000"/>
                      </a:srgbClr>
                    </a:solidFill>
                    <a:latin typeface="맑은 고딕"/>
                    <a:ea typeface="맑은 고딕" panose="020B0503020000020004" pitchFamily="50" charset="-127"/>
                  </a:rPr>
                  <a:t>의</a:t>
                </a:r>
                <a:r>
                  <a:rPr lang="en-US" altLang="ko-KR" dirty="0">
                    <a:solidFill>
                      <a:srgbClr val="F79646">
                        <a:lumMod val="75000"/>
                      </a:srgbClr>
                    </a:solidFill>
                    <a:latin typeface="맑은 고딕"/>
                    <a:ea typeface="맑은 고딕" panose="020B0503020000020004" pitchFamily="50" charset="-127"/>
                  </a:rPr>
                  <a:t> </a:t>
                </a:r>
                <a:r>
                  <a:rPr lang="ko-KR" altLang="en-US" dirty="0">
                    <a:solidFill>
                      <a:srgbClr val="F79646">
                        <a:lumMod val="75000"/>
                      </a:srgbClr>
                    </a:solidFill>
                    <a:latin typeface="맑은 고딕"/>
                    <a:ea typeface="맑은 고딕" panose="020B0503020000020004" pitchFamily="50" charset="-127"/>
                  </a:rPr>
                  <a:t>유의성</a:t>
                </a:r>
                <a:endParaRPr lang="en-US" altLang="ko-KR" sz="1800" b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1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1066801"/>
                <a:ext cx="8642350" cy="634008"/>
              </a:xfrm>
              <a:prstGeom prst="rect">
                <a:avLst/>
              </a:prstGeom>
              <a:blipFill>
                <a:blip r:embed="rId2"/>
                <a:stretch>
                  <a:fillRect l="-776" b="-28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1991544" y="1880226"/>
                <a:ext cx="5158528" cy="756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ko-KR" altLang="en-US" dirty="0">
                        <a:solidFill>
                          <a:prstClr val="black"/>
                        </a:solidFill>
                        <a:latin typeface="Cambria Math"/>
                      </a:rPr>
                      <m:t>표본에서</m:t>
                    </m:r>
                    <m:r>
                      <a:rPr lang="en-US" altLang="ko-KR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dirty="0">
                        <a:solidFill>
                          <a:prstClr val="black"/>
                        </a:solidFill>
                        <a:latin typeface="Cambria Math"/>
                      </a:rPr>
                      <m:t>도출한</m:t>
                    </m:r>
                    <m:r>
                      <a:rPr lang="en-US" altLang="ko-KR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dirty="0">
                        <a:solidFill>
                          <a:prstClr val="black"/>
                        </a:solidFill>
                        <a:latin typeface="Cambria Math"/>
                      </a:rPr>
                      <m:t>회귀식</m:t>
                    </m:r>
                    <m:acc>
                      <m:accPr>
                        <m:chr m:val="̂"/>
                        <m:ctrlPr>
                          <a:rPr lang="ko-KR" alt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>
                            <a:solidFill>
                              <a:prstClr val="black"/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  <m:r>
                      <m:rPr>
                        <m:sty m:val="p"/>
                      </m:rPr>
                      <a:rPr lang="en-US" altLang="ko-KR">
                        <a:solidFill>
                          <a:prstClr val="black"/>
                        </a:solidFill>
                        <a:latin typeface="Cambria Math"/>
                      </a:rPr>
                      <m:t>i</m:t>
                    </m:r>
                    <m:r>
                      <a:rPr lang="en-US" altLang="ko-KR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lang="en-US" altLang="ko-KR" baseline="-25000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m:t>0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m:t> +</m:t>
                    </m:r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lang="en-US" altLang="ko-KR" baseline="-25000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m:t>1</m:t>
                    </m:r>
                    <m:r>
                      <a:rPr lang="en-US" altLang="ko-KR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i="1" dirty="0">
                        <a:solidFill>
                          <a:prstClr val="black"/>
                        </a:solidFill>
                        <a:latin typeface="Cambria Math"/>
                      </a:rPr>
                      <m:t>에서</m:t>
                    </m:r>
                    <m:r>
                      <a:rPr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baseline="-25000" dirty="0">
                    <a:solidFill>
                      <a:prstClr val="black"/>
                    </a:solidFill>
                    <a:latin typeface="맑은 고딕" pitchFamily="50" charset="-127"/>
                    <a:ea typeface="굴림" pitchFamily="50" charset="-127"/>
                  </a:rPr>
                  <a:t>0 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</a:t>
                </a:r>
                <a:endPara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회귀선의 절편</a:t>
                </a: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lang="en-US" altLang="ko-KR" baseline="-25000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굴림" pitchFamily="50" charset="-127"/>
                      </a:rPr>
                      <m:t>1</m:t>
                    </m:r>
                    <m:r>
                      <a:rPr lang="en-US" altLang="ko-KR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은 기울기를 의미</a:t>
                </a: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1880226"/>
                <a:ext cx="5158528" cy="756874"/>
              </a:xfrm>
              <a:prstGeom prst="rect">
                <a:avLst/>
              </a:prstGeom>
              <a:blipFill>
                <a:blip r:embed="rId3"/>
                <a:stretch>
                  <a:fillRect l="-1064" r="-118" b="-112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1991544" y="3061327"/>
                <a:ext cx="7763664" cy="7423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회귀계수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lang="en-US" altLang="ko-KR" baseline="-25000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굴림" pitchFamily="50" charset="-127"/>
                      </a:rPr>
                      <m:t>0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굴림" pitchFamily="50" charset="-127"/>
                      </a:rPr>
                      <m:t> </m:t>
                    </m:r>
                    <m:r>
                      <a:rPr lang="ko-KR" altLang="en-US" dirty="0">
                        <a:solidFill>
                          <a:prstClr val="black"/>
                        </a:solidFill>
                        <a:latin typeface="Cambria Math"/>
                      </a:rPr>
                      <m:t>과</m:t>
                    </m:r>
                    <m:r>
                      <a:rPr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lang="en-US" altLang="ko-KR" baseline="-25000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굴림" pitchFamily="50" charset="-127"/>
                      </a:rPr>
                      <m:t>1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를 검정한다는 의미는</a:t>
                </a:r>
                <a:endPara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표본에서 도출한 회귀식이 의미를 가지는지 아닌지의 여부를 판단하는 것</a:t>
                </a: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3061327"/>
                <a:ext cx="7763664" cy="742383"/>
              </a:xfrm>
              <a:prstGeom prst="rect">
                <a:avLst/>
              </a:prstGeom>
              <a:blipFill>
                <a:blip r:embed="rId4"/>
                <a:stretch>
                  <a:fillRect l="-707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991544" y="4369427"/>
                <a:ext cx="6705682" cy="1125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아무런 의미가 없다면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lang="en-US" altLang="ko-KR" baseline="-25000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굴림" pitchFamily="50" charset="-127"/>
                      </a:rPr>
                      <m:t>0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 0 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또는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lang="en-US" altLang="ko-KR" baseline="-25000">
                        <a:solidFill>
                          <a:prstClr val="black"/>
                        </a:solidFill>
                        <a:latin typeface="Cambria Math"/>
                        <a:ea typeface="굴림" pitchFamily="50" charset="-127"/>
                      </a:rPr>
                      <m:t>1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굴림" pitchFamily="50" charset="-127"/>
                  </a:rPr>
                  <a:t> </a:t>
                </a: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굴림" pitchFamily="50" charset="-127"/>
                  </a:rPr>
                  <a:t>= 0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으로 가설을 수립</a:t>
                </a:r>
                <a:endPara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반면</a:t>
                </a: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유의미한 역할을 한다면 영향력이 </a:t>
                </a: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</a:t>
                </a: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아니라는 의미에서</a:t>
                </a:r>
                <a:endPara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indent="226060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lang="en-US" altLang="ko-KR" baseline="-25000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굴림" pitchFamily="50" charset="-127"/>
                      </a:rPr>
                      <m:t>0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굴림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≠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굴림" pitchFamily="50" charset="-127"/>
                  </a:rPr>
                  <a:t> 0 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또는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굴림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lang="en-US" altLang="ko-KR" baseline="-25000">
                        <a:solidFill>
                          <a:prstClr val="black"/>
                        </a:solidFill>
                        <a:latin typeface="Cambria Math"/>
                        <a:ea typeface="굴림" pitchFamily="50" charset="-127"/>
                      </a:rPr>
                      <m:t>1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굴림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≠ 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굴림" pitchFamily="50" charset="-127"/>
                  </a:rPr>
                  <a:t>0 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으로 가설을 수립</a:t>
                </a: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4369427"/>
                <a:ext cx="6705682" cy="1125565"/>
              </a:xfrm>
              <a:prstGeom prst="rect">
                <a:avLst/>
              </a:prstGeom>
              <a:blipFill>
                <a:blip r:embed="rId5"/>
                <a:stretch>
                  <a:fillRect l="-818" b="-48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p:pic>
        <p:nvPicPr>
          <p:cNvPr id="39939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1" t="26741"/>
          <a:stretch/>
        </p:blipFill>
        <p:spPr bwMode="auto">
          <a:xfrm>
            <a:off x="3719736" y="2060849"/>
            <a:ext cx="4767808" cy="170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4" y="4359424"/>
            <a:ext cx="8135937" cy="209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991545" y="1294350"/>
                <a:ext cx="6415089" cy="406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가설이 수립되면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lang="en-US" altLang="ko-KR" baseline="-25000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굴림" pitchFamily="50" charset="-127"/>
                      </a:rPr>
                      <m:t>0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굴림" pitchFamily="50" charset="-127"/>
                  </a:rPr>
                  <a:t> 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</a:t>
                </a: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lang="en-US" altLang="ko-KR" baseline="-25000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굴림" pitchFamily="50" charset="-127"/>
                      </a:rPr>
                      <m:t>1</m:t>
                    </m:r>
                    <m:r>
                      <a:rPr lang="en-US" altLang="ko-KR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대한 검정통계량을 계산한다</a:t>
                </a: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5" y="1294350"/>
                <a:ext cx="6415089" cy="406458"/>
              </a:xfrm>
              <a:prstGeom prst="rect">
                <a:avLst/>
              </a:prstGeom>
              <a:blipFill>
                <a:blip r:embed="rId4"/>
                <a:stretch>
                  <a:fillRect l="-856" b="-22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회귀계수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4096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265239"/>
            <a:ext cx="8640763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회귀계수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1991544" y="1294350"/>
                <a:ext cx="7197804" cy="406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,  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ko-KR" altLang="en-US" i="1" dirty="0">
                        <a:solidFill>
                          <a:prstClr val="black"/>
                        </a:solidFill>
                        <a:latin typeface="Cambria Math"/>
                      </a:rPr>
                      <m:t>의</m:t>
                    </m:r>
                    <m:r>
                      <a:rPr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i="1" dirty="0">
                        <a:solidFill>
                          <a:prstClr val="black"/>
                        </a:solidFill>
                        <a:latin typeface="Cambria Math"/>
                      </a:rPr>
                      <m:t>유의성을</m:t>
                    </m:r>
                    <m:r>
                      <a:rPr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i="1" dirty="0">
                        <a:solidFill>
                          <a:prstClr val="black"/>
                        </a:solidFill>
                        <a:latin typeface="Cambria Math"/>
                      </a:rPr>
                      <m:t>검정하기</m:t>
                    </m:r>
                    <m:r>
                      <a:rPr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i="1" dirty="0">
                        <a:solidFill>
                          <a:prstClr val="black"/>
                        </a:solidFill>
                        <a:latin typeface="Cambria Math"/>
                      </a:rPr>
                      <m:t>위해</m:t>
                    </m:r>
                    <m:r>
                      <a:rPr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  </m:t>
                    </m:r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lang="en-US" altLang="ko-KR" baseline="-25000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굴림" pitchFamily="50" charset="-127"/>
                      </a:rPr>
                      <m:t>0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굴림" pitchFamily="50" charset="-127"/>
                  </a:rPr>
                  <a:t> 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</a:t>
                </a: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lang="en-US" altLang="ko-KR" baseline="-25000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굴림" pitchFamily="50" charset="-127"/>
                      </a:rPr>
                      <m:t>1</m:t>
                    </m:r>
                    <m:r>
                      <a:rPr lang="en-US" altLang="ko-KR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대한 가설을 수립한다</a:t>
                </a: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1294350"/>
                <a:ext cx="7197804" cy="406458"/>
              </a:xfrm>
              <a:prstGeom prst="rect">
                <a:avLst/>
              </a:prstGeom>
              <a:blipFill>
                <a:blip r:embed="rId2"/>
                <a:stretch>
                  <a:fillRect l="-254" b="-22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5" t="12071" r="48279" b="68731"/>
          <a:stretch/>
        </p:blipFill>
        <p:spPr bwMode="auto">
          <a:xfrm>
            <a:off x="2489200" y="1772817"/>
            <a:ext cx="2997200" cy="850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1" r="24036" b="47815"/>
          <a:stretch/>
        </p:blipFill>
        <p:spPr bwMode="auto">
          <a:xfrm>
            <a:off x="1992560" y="2924944"/>
            <a:ext cx="5970340" cy="568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968209" y="3012795"/>
            <a:ext cx="877163" cy="391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이므로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18382" y="3933057"/>
            <a:ext cx="2728632" cy="391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와        를 구하면 </a:t>
            </a:r>
          </a:p>
        </p:txBody>
      </p:sp>
      <p:pic>
        <p:nvPicPr>
          <p:cNvPr id="10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77"/>
          <a:stretch/>
        </p:blipFill>
        <p:spPr bwMode="auto">
          <a:xfrm>
            <a:off x="2186482" y="4509120"/>
            <a:ext cx="7554418" cy="156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3935244"/>
            <a:ext cx="387714" cy="402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22" y="3933057"/>
            <a:ext cx="37479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회귀계수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1991545" y="1294350"/>
                <a:ext cx="4973413" cy="406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lang="en-US" altLang="ko-KR" baseline="-25000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굴림" pitchFamily="50" charset="-127"/>
                      </a:rPr>
                      <m:t>0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굴림" pitchFamily="50" charset="-127"/>
                  </a:rPr>
                  <a:t> 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</a:t>
                </a: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lang="en-US" altLang="ko-KR" baseline="-25000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굴림" pitchFamily="50" charset="-127"/>
                      </a:rPr>
                      <m:t>1</m:t>
                    </m:r>
                    <m:r>
                      <a:rPr lang="en-US" altLang="ko-KR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대한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−2</m:t>
                    </m:r>
                    <m:r>
                      <a:rPr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의</m:t>
                    </m:r>
                    <m:r>
                      <a:rPr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검정통계량을</m:t>
                    </m:r>
                    <m:r>
                      <a:rPr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구하면</m:t>
                    </m:r>
                  </m:oMath>
                </a14:m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5" y="1294350"/>
                <a:ext cx="4973413" cy="406458"/>
              </a:xfrm>
              <a:prstGeom prst="rect">
                <a:avLst/>
              </a:prstGeom>
              <a:blipFill>
                <a:blip r:embed="rId2"/>
                <a:stretch>
                  <a:fillRect l="-368" b="-22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5" b="23019"/>
          <a:stretch/>
        </p:blipFill>
        <p:spPr bwMode="auto">
          <a:xfrm>
            <a:off x="3071664" y="2239451"/>
            <a:ext cx="5544616" cy="1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991544" y="4659850"/>
                <a:ext cx="6479210" cy="406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ko-KR" altLang="en-US">
                        <a:solidFill>
                          <a:prstClr val="black"/>
                        </a:solidFill>
                        <a:latin typeface="Cambria Math"/>
                      </a:rPr>
                      <m:t>그러므로</m:t>
                    </m:r>
                    <m:r>
                      <a:rPr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 </m:t>
                    </m:r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lang="en-US" altLang="ko-KR" baseline="-25000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굴림" pitchFamily="50" charset="-127"/>
                      </a:rPr>
                      <m:t>0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굴림" pitchFamily="50" charset="-127"/>
                  </a:rPr>
                  <a:t> </a:t>
                </a: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</a:t>
                </a:r>
                <a:r>
                  <a:rPr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>
                            <a:solidFill>
                              <a:prstClr val="black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lang="en-US" altLang="ko-KR" baseline="-25000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굴림" pitchFamily="50" charset="-127"/>
                      </a:rPr>
                      <m:t>1</m:t>
                    </m:r>
                    <m:r>
                      <a:rPr lang="en-US" altLang="ko-KR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dirty="0">
                        <a:solidFill>
                          <a:prstClr val="black"/>
                        </a:solidFill>
                        <a:latin typeface="Cambria Math"/>
                      </a:rPr>
                      <m:t>모두</m:t>
                    </m:r>
                    <m:r>
                      <a:rPr lang="en-US" altLang="ko-KR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dirty="0">
                        <a:solidFill>
                          <a:prstClr val="black"/>
                        </a:solidFill>
                        <a:latin typeface="Cambria Math"/>
                      </a:rPr>
                      <m:t>귀무가설을</m:t>
                    </m:r>
                    <m:r>
                      <a:rPr lang="en-US" altLang="ko-KR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dirty="0">
                        <a:solidFill>
                          <a:prstClr val="black"/>
                        </a:solidFill>
                        <a:latin typeface="Cambria Math"/>
                      </a:rPr>
                      <m:t>기각하고</m:t>
                    </m:r>
                    <m:r>
                      <a:rPr lang="en-US" altLang="ko-KR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dirty="0">
                        <a:solidFill>
                          <a:prstClr val="black"/>
                        </a:solidFill>
                        <a:latin typeface="Cambria Math"/>
                      </a:rPr>
                      <m:t>대립가설을</m:t>
                    </m:r>
                    <m:r>
                      <a:rPr lang="en-US" altLang="ko-KR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dirty="0">
                        <a:solidFill>
                          <a:prstClr val="black"/>
                        </a:solidFill>
                        <a:latin typeface="Cambria Math"/>
                      </a:rPr>
                      <m:t>채택</m:t>
                    </m:r>
                  </m:oMath>
                </a14:m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4659850"/>
                <a:ext cx="6479210" cy="406458"/>
              </a:xfrm>
              <a:prstGeom prst="rect">
                <a:avLst/>
              </a:prstGeom>
              <a:blipFill>
                <a:blip r:embed="rId4"/>
                <a:stretch>
                  <a:fillRect l="-282" b="-22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48131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268414"/>
            <a:ext cx="8569325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0" y="1444005"/>
            <a:ext cx="4636206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defRPr/>
            </a:pPr>
            <a:r>
              <a:rPr kumimoji="1" lang="en-US" altLang="ko-KR" sz="48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02 </a:t>
            </a:r>
            <a:r>
              <a:rPr kumimoji="1" lang="ko-KR" altLang="en-US" sz="4800" b="1" spc="-150" dirty="0"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다중회귀분석</a:t>
            </a:r>
            <a:endParaRPr kumimoji="1" lang="en-US" altLang="en-US" sz="4800" b="1" spc="-150" dirty="0">
              <a:solidFill>
                <a:prstClr val="black"/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16276" y="2349500"/>
            <a:ext cx="6911975" cy="375552"/>
          </a:xfrm>
          <a:prstGeom prst="rect">
            <a:avLst/>
          </a:prstGeom>
          <a:blipFill rotWithShape="0">
            <a:blip r:embed="rId2"/>
            <a:stretch>
              <a:fillRect l="-794" t="-9677" b="-24194"/>
            </a:stretch>
          </a:blipFill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noFill/>
                <a:latin typeface="맑은 고딕" pitchFamily="50" charset="-127"/>
                <a:ea typeface="맑은 고딕" panose="020B0503020000020004" pitchFamily="50" charset="-127"/>
              </a:rPr>
              <a:t> 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다중회귀분석의 개념과 특징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다중회귀분석</a:t>
            </a:r>
            <a:r>
              <a:rPr lang="en-US" altLang="ko-KR" dirty="0"/>
              <a:t>(multiple regression analysis)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   종속변수에 영향을 미치는 독립변수가 여러 개인 경우에 실시하는 회귀분석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         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sz="1050" dirty="0"/>
          </a:p>
          <a:p>
            <a:pPr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5427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6" y="3219451"/>
            <a:ext cx="4035425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분산분석의 구분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다원 분산분석</a:t>
            </a:r>
            <a:r>
              <a:rPr lang="en-US" altLang="ko-KR" dirty="0"/>
              <a:t>(multi-way ANOVA)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세 가지 이상의 요인을 기준으로 집단 간의 차이를 조사하는 것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Ex. </a:t>
            </a:r>
            <a:r>
              <a:rPr lang="ko-KR" altLang="en-US" sz="1800" b="0" dirty="0">
                <a:solidFill>
                  <a:schemeClr val="tx1"/>
                </a:solidFill>
              </a:rPr>
              <a:t>편의점의 종류와 상권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본사 국가를 기준으로 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    </a:t>
            </a:r>
            <a:r>
              <a:rPr lang="ko-KR" altLang="en-US" sz="1800" b="0" dirty="0">
                <a:solidFill>
                  <a:schemeClr val="tx1"/>
                </a:solidFill>
              </a:rPr>
              <a:t>편의점에 대한 고객의 만족도를 조사하는 경우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1843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3594101"/>
            <a:ext cx="6038850" cy="29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다중회귀분석의 개념과 특징</a:t>
            </a:r>
          </a:p>
        </p:txBody>
      </p:sp>
      <p:pic>
        <p:nvPicPr>
          <p:cNvPr id="55299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24"/>
          <a:stretch/>
        </p:blipFill>
        <p:spPr bwMode="auto">
          <a:xfrm>
            <a:off x="1992313" y="4330701"/>
            <a:ext cx="7848600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1825924" y="1308472"/>
                <a:ext cx="6934373" cy="824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lIns="0" tIns="0" rIns="0" bIns="0" rtlCol="0" anchor="t"/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다중회귀모형에서 독립변수의 개수가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개라면</a:t>
                </a:r>
                <a:endPara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lang="ko-KR" altLang="en-US" i="1">
                          <a:solidFill>
                            <a:prstClr val="black"/>
                          </a:solidFill>
                          <a:latin typeface="Cambria Math"/>
                        </a:rPr>
                        <m:t>와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lang="ko-KR" altLang="en-US" i="1">
                          <a:solidFill>
                            <a:prstClr val="black"/>
                          </a:solidFill>
                          <a:latin typeface="Cambria Math"/>
                        </a:rPr>
                        <m:t>각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lang="ko-KR" altLang="en-US" i="1">
                          <a:solidFill>
                            <a:prstClr val="black"/>
                          </a:solidFill>
                          <a:latin typeface="Cambria Math"/>
                        </a:rPr>
                        <m:t>독립변수에서의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lang="ko-KR" altLang="en-US" i="1">
                          <a:solidFill>
                            <a:prstClr val="black"/>
                          </a:solidFill>
                          <a:latin typeface="Cambria Math"/>
                        </a:rPr>
                        <m:t>측정치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lang="ko-KR" altLang="en-US" i="1">
                          <a:solidFill>
                            <a:prstClr val="black"/>
                          </a:solidFill>
                          <a:latin typeface="Cambria Math"/>
                        </a:rPr>
                        <m:t>개수를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𝑗</m:t>
                      </m:r>
                      <m:r>
                        <a:rPr lang="ko-KR" altLang="en-US" i="1">
                          <a:solidFill>
                            <a:prstClr val="black"/>
                          </a:solidFill>
                          <a:latin typeface="Cambria Math"/>
                        </a:rPr>
                        <m:t>로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lang="ko-KR" altLang="en-US" i="1">
                          <a:solidFill>
                            <a:prstClr val="black"/>
                          </a:solidFill>
                          <a:latin typeface="Cambria Math"/>
                        </a:rPr>
                        <m:t>구분하여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lang="ko-KR" altLang="en-US" i="1">
                          <a:solidFill>
                            <a:prstClr val="black"/>
                          </a:solidFill>
                          <a:latin typeface="Cambria Math"/>
                        </a:rPr>
                        <m:t>설명할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lang="ko-KR" altLang="en-US" i="1">
                          <a:solidFill>
                            <a:prstClr val="black"/>
                          </a:solidFill>
                          <a:latin typeface="Cambria Math"/>
                        </a:rPr>
                        <m:t>수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lang="ko-KR" altLang="en-US" i="1">
                          <a:solidFill>
                            <a:prstClr val="black"/>
                          </a:solidFill>
                          <a:latin typeface="Cambria Math"/>
                        </a:rPr>
                        <m:t>있다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. </m:t>
                      </m:r>
                    </m:oMath>
                  </m:oMathPara>
                </a14:m>
                <a:endPara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924" y="1308472"/>
                <a:ext cx="6934373" cy="824384"/>
              </a:xfrm>
              <a:prstGeom prst="rect">
                <a:avLst/>
              </a:prstGeom>
              <a:blipFill>
                <a:blip r:embed="rId3"/>
                <a:stretch>
                  <a:fillRect l="-2111" t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/>
          <p:cNvSpPr/>
          <p:nvPr/>
        </p:nvSpPr>
        <p:spPr>
          <a:xfrm>
            <a:off x="1825924" y="2727697"/>
            <a:ext cx="6934373" cy="824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다중회귀모형의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회귀식은</a:t>
            </a:r>
            <a:endParaRPr lang="ko-KR" altLang="en-US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0" t="46656" r="21137" b="38147"/>
          <a:stretch/>
        </p:blipFill>
        <p:spPr bwMode="auto">
          <a:xfrm>
            <a:off x="3048000" y="3152776"/>
            <a:ext cx="5133976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825924" y="3984998"/>
            <a:ext cx="7864177" cy="333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개별 측정치들 사이의 차이인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잔차를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회귀식에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반영한 확률적 회귀모형은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다중회귀분석의 개념과 특징</a:t>
            </a:r>
          </a:p>
        </p:txBody>
      </p:sp>
      <p:pic>
        <p:nvPicPr>
          <p:cNvPr id="56323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1125539"/>
            <a:ext cx="7775575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다중회귀분석의 회귀계수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825924" y="1308472"/>
                <a:ext cx="6934373" cy="824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lIns="0" tIns="0" rIns="0" bIns="0" rtlCol="0" anchor="t"/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다중회귀분석에서 회귀계수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를</m:t>
                    </m:r>
                    <m:r>
                      <a:rPr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계산하는</m:t>
                    </m:r>
                    <m:r>
                      <a:rPr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방법은</m:t>
                    </m:r>
                  </m:oMath>
                </a14:m>
                <a:endPara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독립변수의 수가 늘었다는 것 외에는 단순회귀분석과 동일</a:t>
                </a: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924" y="1308472"/>
                <a:ext cx="6934373" cy="824384"/>
              </a:xfrm>
              <a:prstGeom prst="rect">
                <a:avLst/>
              </a:prstGeom>
              <a:blipFill>
                <a:blip r:embed="rId2"/>
                <a:stretch>
                  <a:fillRect l="-2111" t="-59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/>
          <p:cNvGrpSpPr/>
          <p:nvPr/>
        </p:nvGrpSpPr>
        <p:grpSpPr>
          <a:xfrm>
            <a:off x="2219476" y="2477289"/>
            <a:ext cx="7260901" cy="885767"/>
            <a:chOff x="222250" y="2304257"/>
            <a:chExt cx="8537575" cy="1041510"/>
          </a:xfrm>
        </p:grpSpPr>
        <p:pic>
          <p:nvPicPr>
            <p:cNvPr id="7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430"/>
            <a:stretch/>
          </p:blipFill>
          <p:spPr bwMode="auto">
            <a:xfrm>
              <a:off x="222250" y="2304257"/>
              <a:ext cx="8537575" cy="515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3" t="29095" r="77612" b="43335"/>
            <a:stretch/>
          </p:blipFill>
          <p:spPr bwMode="auto">
            <a:xfrm>
              <a:off x="749301" y="2830624"/>
              <a:ext cx="1384299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직사각형 9"/>
          <p:cNvSpPr/>
          <p:nvPr/>
        </p:nvSpPr>
        <p:spPr>
          <a:xfrm>
            <a:off x="3856654" y="2995286"/>
            <a:ext cx="671804" cy="361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뺀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203452" y="4282504"/>
            <a:ext cx="5850889" cy="370632"/>
            <a:chOff x="679451" y="4282504"/>
            <a:chExt cx="5850889" cy="370632"/>
          </a:xfrm>
        </p:grpSpPr>
        <p:pic>
          <p:nvPicPr>
            <p:cNvPr id="57348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082" r="22357" b="5386"/>
            <a:stretch/>
          </p:blipFill>
          <p:spPr bwMode="auto">
            <a:xfrm>
              <a:off x="679451" y="4282504"/>
              <a:ext cx="5835649" cy="370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1397304" y="4346947"/>
              <a:ext cx="1026810" cy="301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0" tIns="0" rIns="0" bIns="0" rtlCol="0" anchor="t"/>
            <a:lstStyle/>
            <a:p>
              <a:pPr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나머지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908922" y="4346947"/>
              <a:ext cx="3621418" cy="301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0" tIns="0" rIns="0" bIns="0" rtlCol="0" anchor="t"/>
            <a:lstStyle/>
            <a:p>
              <a:pPr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 err="1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</a:t>
              </a:r>
              <a:r>
                <a: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최소로 하는 </a:t>
              </a:r>
              <a:r>
                <a:rPr lang="ko-KR" altLang="en-US" dirty="0" err="1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최소자승법을</a:t>
              </a:r>
              <a:r>
                <a:rPr lang="ko-KR" altLang="en-US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사용</a:t>
              </a: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889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적합도 검정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   도출한 회귀식이 어느 정도 측정치들을 설명하는지를 나타냄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64516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0" t="35862"/>
          <a:stretch/>
        </p:blipFill>
        <p:spPr bwMode="auto">
          <a:xfrm>
            <a:off x="4483100" y="2742828"/>
            <a:ext cx="2638672" cy="742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316088" y="24115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다중회귀분석에서 결정계수는</a:t>
            </a:r>
            <a:endParaRPr kumimoji="1"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2326828" y="4100697"/>
                <a:ext cx="7729612" cy="725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독립변수가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개로 늘어나기 때문에</a:t>
                </a:r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독립변수의 개수가 늘어나는 만큼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ko-KR" altLang="en-US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이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 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변화하는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 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정도를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 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수정해야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 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한다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/>
                    <a:ea typeface="맑은 고딕" panose="020B0503020000020004" pitchFamily="50" charset="-127"/>
                  </a:rPr>
                  <a:t>. </a:t>
                </a:r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828" y="4100697"/>
                <a:ext cx="7729612" cy="725135"/>
              </a:xfrm>
              <a:prstGeom prst="rect">
                <a:avLst/>
              </a:prstGeom>
              <a:blipFill>
                <a:blip r:embed="rId3"/>
                <a:stretch>
                  <a:fillRect l="-710" t="-1681" b="-12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pic>
        <p:nvPicPr>
          <p:cNvPr id="64517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9" t="58888"/>
          <a:stretch/>
        </p:blipFill>
        <p:spPr bwMode="auto">
          <a:xfrm>
            <a:off x="4775201" y="2492896"/>
            <a:ext cx="4149725" cy="11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2191196" y="1519743"/>
                <a:ext cx="8153276" cy="725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수정된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itchFamily="50" charset="-127"/>
                    <a:ea typeface="굴림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𝑎𝑑𝑖𝑢𝑠𝑡𝑒𝑑</m:t>
                    </m:r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은</a:t>
                </a:r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 변화하는 정도를 반영하면서 각 자유도로 나누어 </a:t>
                </a:r>
                <a:r>
                  <a:rPr kumimoji="1"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불편추정량을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계산 </a:t>
                </a:r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196" y="1519743"/>
                <a:ext cx="8153276" cy="725135"/>
              </a:xfrm>
              <a:prstGeom prst="rect">
                <a:avLst/>
              </a:prstGeom>
              <a:blipFill>
                <a:blip r:embed="rId3"/>
                <a:stretch>
                  <a:fillRect l="-598" t="-840" b="-12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3575720" y="2949644"/>
                <a:ext cx="1240508" cy="3927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수정된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itchFamily="50" charset="-127"/>
                    <a:ea typeface="굴림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2949644"/>
                <a:ext cx="1240508" cy="392736"/>
              </a:xfrm>
              <a:prstGeom prst="rect">
                <a:avLst/>
              </a:prstGeom>
              <a:blipFill>
                <a:blip r:embed="rId4"/>
                <a:stretch>
                  <a:fillRect l="-4433" t="-3125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0520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5472113"/>
              </a:xfrm>
            </p:spPr>
            <p:txBody>
              <a:bodyPr/>
              <a:lstStyle/>
              <a:p>
                <a:pPr>
                  <a:defRPr/>
                </a:pPr>
                <a:r>
                  <a:rPr lang="ko-KR" altLang="en-US" dirty="0"/>
                  <a:t>분산분석</a:t>
                </a:r>
                <a:endParaRPr lang="en-US" altLang="ko-KR" dirty="0"/>
              </a:p>
              <a:p>
                <a:pPr marL="0" indent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다중회귀분석도 총편차를 분해하는 과정이 분산분석과 동일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>
                  <a:buFont typeface="Wingdings" pitchFamily="2" charset="2"/>
                  <a:buChar char="à"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각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제곱합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𝑆𝑆𝑇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𝑆𝑆𝑅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𝑆𝑆𝐸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를 구한 후에는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 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분산분석에서의 평균제곱을 구하기 위해 각각의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자유도를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알아야 한다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              </a:t>
                </a:r>
              </a:p>
              <a:p>
                <a:pPr>
                  <a:defRPr/>
                </a:pPr>
                <a:endParaRPr lang="en-US" altLang="ko-KR" dirty="0"/>
              </a:p>
              <a:p>
                <a:pPr>
                  <a:defRPr/>
                </a:pPr>
                <a:endParaRPr lang="en-US" altLang="ko-KR" sz="1050" dirty="0"/>
              </a:p>
              <a:p>
                <a:pPr>
                  <a:defRPr/>
                </a:pPr>
                <a:endParaRPr lang="en-US" altLang="ko-KR" dirty="0"/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5472113"/>
              </a:xfrm>
              <a:blipFill>
                <a:blip r:embed="rId2"/>
                <a:stretch>
                  <a:fillRect l="-7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540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3206751"/>
            <a:ext cx="2808288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4781550"/>
            <a:ext cx="8064500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pic>
        <p:nvPicPr>
          <p:cNvPr id="66563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44"/>
          <a:stretch/>
        </p:blipFill>
        <p:spPr bwMode="auto">
          <a:xfrm>
            <a:off x="2512370" y="3849879"/>
            <a:ext cx="5380748" cy="712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2063552" y="1519743"/>
                <a:ext cx="8153276" cy="391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평균오차제곱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𝑀𝑆𝐸</m:t>
                    </m:r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과 평균 회귀제곱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𝑀𝑆𝑅</m:t>
                    </m:r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은</a:t>
                </a:r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1519743"/>
                <a:ext cx="8153276" cy="391967"/>
              </a:xfrm>
              <a:prstGeom prst="rect">
                <a:avLst/>
              </a:prstGeom>
              <a:blipFill>
                <a:blip r:embed="rId3"/>
                <a:stretch>
                  <a:fillRect l="-673" t="-1538" b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063552" y="3356993"/>
                <a:ext cx="8153276" cy="391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회귀와 </a:t>
                </a:r>
                <a:r>
                  <a:rPr kumimoji="1"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잔차에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대한 분산비율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𝐹</m:t>
                    </m:r>
                  </m:oMath>
                </a14:m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</a:t>
                </a:r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3356993"/>
                <a:ext cx="8153276" cy="391967"/>
              </a:xfrm>
              <a:prstGeom prst="rect">
                <a:avLst/>
              </a:prstGeom>
              <a:blipFill>
                <a:blip r:embed="rId4"/>
                <a:stretch>
                  <a:fillRect l="-673" t="-3125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8" b="56781"/>
          <a:stretch/>
        </p:blipFill>
        <p:spPr bwMode="auto">
          <a:xfrm>
            <a:off x="2512370" y="1916833"/>
            <a:ext cx="5380746" cy="747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758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1341438"/>
            <a:ext cx="8750300" cy="106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8611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8" t="27454"/>
          <a:stretch/>
        </p:blipFill>
        <p:spPr bwMode="auto">
          <a:xfrm>
            <a:off x="2419350" y="2066925"/>
            <a:ext cx="7153276" cy="1078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77"/>
          <a:stretch/>
        </p:blipFill>
        <p:spPr bwMode="auto">
          <a:xfrm>
            <a:off x="1833264" y="4443798"/>
            <a:ext cx="3542657" cy="569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063552" y="1519743"/>
                <a:ext cx="8153276" cy="391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</a:t>
                </a:r>
                <a:r>
                  <a:rPr kumimoji="1"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제곱합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𝑆𝑆𝑇</m:t>
                    </m:r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, </m:t>
                    </m:r>
                  </m:oMath>
                </a14:m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회귀 </a:t>
                </a:r>
                <a:r>
                  <a:rPr kumimoji="1"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제곱합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𝑆𝑆𝑅</m:t>
                    </m:r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, </m:t>
                    </m:r>
                  </m:oMath>
                </a14:m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오차 </a:t>
                </a:r>
                <a:r>
                  <a:rPr kumimoji="1"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제곱합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𝑆𝑆𝐸</m:t>
                    </m:r>
                  </m:oMath>
                </a14:m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구하면</a:t>
                </a:r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1519743"/>
                <a:ext cx="8153276" cy="391967"/>
              </a:xfrm>
              <a:prstGeom prst="rect">
                <a:avLst/>
              </a:prstGeom>
              <a:blipFill>
                <a:blip r:embed="rId4"/>
                <a:stretch>
                  <a:fillRect l="-673" t="-1538" b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063552" y="3958143"/>
                <a:ext cx="8153276" cy="397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결정계수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를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구하면</m:t>
                    </m:r>
                  </m:oMath>
                </a14:m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3958143"/>
                <a:ext cx="8153276" cy="397609"/>
              </a:xfrm>
              <a:prstGeom prst="rect">
                <a:avLst/>
              </a:prstGeom>
              <a:blipFill>
                <a:blip r:embed="rId5"/>
                <a:stretch>
                  <a:fillRect l="-673" t="-1515" b="-21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9635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0" b="37675"/>
          <a:stretch/>
        </p:blipFill>
        <p:spPr bwMode="auto">
          <a:xfrm>
            <a:off x="2616200" y="2060848"/>
            <a:ext cx="6051550" cy="59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6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03"/>
          <a:stretch/>
        </p:blipFill>
        <p:spPr bwMode="auto">
          <a:xfrm>
            <a:off x="1806575" y="4423950"/>
            <a:ext cx="4870450" cy="589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063552" y="1519742"/>
                <a:ext cx="8153276" cy="4351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kumimoji="1" lang="en-US" altLang="ko-KR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ko-KR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kumimoji="1" lang="ko-KR" altLang="en-US">
                          <a:solidFill>
                            <a:prstClr val="black"/>
                          </a:solidFill>
                          <a:latin typeface="Cambria Math"/>
                        </a:rPr>
                        <m:t>을</m:t>
                      </m:r>
                      <m:r>
                        <a:rPr kumimoji="1" lang="en-US" altLang="ko-KR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>
                          <a:solidFill>
                            <a:prstClr val="black"/>
                          </a:solidFill>
                          <a:latin typeface="Cambria Math"/>
                        </a:rPr>
                        <m:t>불편추정량으로</m:t>
                      </m:r>
                      <m:r>
                        <a:rPr kumimoji="1" lang="en-US" altLang="ko-KR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>
                          <a:solidFill>
                            <a:prstClr val="black"/>
                          </a:solidFill>
                          <a:latin typeface="Cambria Math"/>
                        </a:rPr>
                        <m:t>변경하기</m:t>
                      </m:r>
                      <m:r>
                        <a:rPr kumimoji="1" lang="en-US" altLang="ko-KR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>
                          <a:solidFill>
                            <a:prstClr val="black"/>
                          </a:solidFill>
                          <a:latin typeface="Cambria Math"/>
                        </a:rPr>
                        <m:t>위하여</m:t>
                      </m:r>
                      <m:r>
                        <a:rPr kumimoji="1" lang="en-US" altLang="ko-KR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>
                          <a:solidFill>
                            <a:prstClr val="black"/>
                          </a:solidFill>
                          <a:latin typeface="Cambria Math"/>
                        </a:rPr>
                        <m:t>수정된</m:t>
                      </m:r>
                      <m:r>
                        <a:rPr kumimoji="1" lang="en-US" altLang="ko-KR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kumimoji="1"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kumimoji="1" lang="en-US" altLang="ko-KR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ko-KR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kumimoji="1" lang="ko-KR" altLang="en-US">
                          <a:solidFill>
                            <a:prstClr val="black"/>
                          </a:solidFill>
                          <a:latin typeface="Cambria Math"/>
                        </a:rPr>
                        <m:t>을</m:t>
                      </m:r>
                      <m:r>
                        <a:rPr kumimoji="1" lang="en-US" altLang="ko-KR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>
                          <a:solidFill>
                            <a:prstClr val="black"/>
                          </a:solidFill>
                          <a:latin typeface="Cambria Math"/>
                        </a:rPr>
                        <m:t>계산해야</m:t>
                      </m:r>
                      <m:r>
                        <a:rPr kumimoji="1" lang="en-US" altLang="ko-KR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>
                          <a:solidFill>
                            <a:prstClr val="black"/>
                          </a:solidFill>
                          <a:latin typeface="Cambria Math"/>
                        </a:rPr>
                        <m:t>한다</m:t>
                      </m:r>
                      <m:r>
                        <a:rPr kumimoji="1" lang="en-US" altLang="ko-KR">
                          <a:solidFill>
                            <a:prstClr val="black"/>
                          </a:solidFill>
                          <a:latin typeface="Cambria Math"/>
                        </a:rPr>
                        <m:t>.  </m:t>
                      </m:r>
                    </m:oMath>
                  </m:oMathPara>
                </a14:m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1519742"/>
                <a:ext cx="8153276" cy="4351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2063552" y="2996952"/>
                <a:ext cx="8153276" cy="4309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ko-KR" altLang="en-US" i="1">
                          <a:solidFill>
                            <a:prstClr val="black"/>
                          </a:solidFill>
                          <a:latin typeface="Cambria Math"/>
                        </a:rPr>
                        <m:t>따라서</m:t>
                      </m:r>
                      <m:r>
                        <a:rPr kumimoji="1"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i="1">
                          <a:solidFill>
                            <a:prstClr val="black"/>
                          </a:solidFill>
                          <a:latin typeface="Cambria Math"/>
                        </a:rPr>
                        <m:t>회귀식은</m:t>
                      </m:r>
                      <m:r>
                        <a:rPr kumimoji="1"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 34.9%</m:t>
                      </m:r>
                      <m:r>
                        <a:rPr kumimoji="1" lang="ko-KR" altLang="en-US" i="1">
                          <a:solidFill>
                            <a:prstClr val="black"/>
                          </a:solidFill>
                          <a:latin typeface="Cambria Math"/>
                        </a:rPr>
                        <m:t>의</m:t>
                      </m:r>
                      <m:r>
                        <a:rPr kumimoji="1"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i="1">
                          <a:solidFill>
                            <a:prstClr val="black"/>
                          </a:solidFill>
                          <a:latin typeface="Cambria Math"/>
                        </a:rPr>
                        <m:t>설명력을</m:t>
                      </m:r>
                      <m:r>
                        <a:rPr kumimoji="1"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i="1">
                          <a:solidFill>
                            <a:prstClr val="black"/>
                          </a:solidFill>
                          <a:latin typeface="Cambria Math"/>
                        </a:rPr>
                        <m:t>가진다</m:t>
                      </m:r>
                      <m:r>
                        <a:rPr kumimoji="1"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. </m:t>
                      </m:r>
                    </m:oMath>
                  </m:oMathPara>
                </a14:m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996952"/>
                <a:ext cx="8153276" cy="430952"/>
              </a:xfrm>
              <a:prstGeom prst="rect">
                <a:avLst/>
              </a:prstGeom>
              <a:blipFill>
                <a:blip r:embed="rId5"/>
                <a:stretch>
                  <a:fillRect l="-2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2063552" y="3911352"/>
                <a:ext cx="8153276" cy="4309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ko-KR" altLang="en-US" i="1">
                          <a:solidFill>
                            <a:prstClr val="black"/>
                          </a:solidFill>
                          <a:latin typeface="Cambria Math"/>
                        </a:rPr>
                        <m:t>분산비율</m:t>
                      </m:r>
                      <m:r>
                        <a:rPr kumimoji="1"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𝐹</m:t>
                      </m:r>
                      <m:r>
                        <a:rPr kumimoji="1" lang="ko-KR" altLang="en-US" i="1">
                          <a:solidFill>
                            <a:prstClr val="black"/>
                          </a:solidFill>
                          <a:latin typeface="Cambria Math"/>
                        </a:rPr>
                        <m:t>을</m:t>
                      </m:r>
                      <m:r>
                        <a:rPr kumimoji="1"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ko-KR" altLang="en-US" i="1">
                          <a:solidFill>
                            <a:prstClr val="black"/>
                          </a:solidFill>
                          <a:latin typeface="Cambria Math"/>
                        </a:rPr>
                        <m:t>구하면</m:t>
                      </m:r>
                    </m:oMath>
                  </m:oMathPara>
                </a14:m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3911352"/>
                <a:ext cx="8153276" cy="430952"/>
              </a:xfrm>
              <a:prstGeom prst="rect">
                <a:avLst/>
              </a:prstGeom>
              <a:blipFill>
                <a:blip r:embed="rId6"/>
                <a:stretch>
                  <a:fillRect l="-2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분산분석의 구분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다변량</a:t>
            </a:r>
            <a:r>
              <a:rPr lang="ko-KR" altLang="en-US" dirty="0"/>
              <a:t> 분산분석</a:t>
            </a:r>
            <a:r>
              <a:rPr lang="en-US" altLang="ko-KR" dirty="0"/>
              <a:t>(multi-variate ANOVA)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독립변수 </a:t>
            </a:r>
            <a:r>
              <a:rPr lang="en-US" altLang="ko-KR" sz="1800" b="0" dirty="0">
                <a:solidFill>
                  <a:schemeClr val="tx1"/>
                </a:solidFill>
              </a:rPr>
              <a:t>1</a:t>
            </a:r>
            <a:r>
              <a:rPr lang="ko-KR" altLang="en-US" sz="1800" b="0" dirty="0">
                <a:solidFill>
                  <a:schemeClr val="tx1"/>
                </a:solidFill>
              </a:rPr>
              <a:t>개 이상에 대해 종속변수 </a:t>
            </a:r>
            <a:r>
              <a:rPr lang="en-US" altLang="ko-KR" sz="1800" b="0" dirty="0">
                <a:solidFill>
                  <a:schemeClr val="tx1"/>
                </a:solidFill>
              </a:rPr>
              <a:t>2</a:t>
            </a:r>
            <a:r>
              <a:rPr lang="ko-KR" altLang="en-US" sz="1800" b="0" dirty="0">
                <a:solidFill>
                  <a:schemeClr val="tx1"/>
                </a:solidFill>
              </a:rPr>
              <a:t>개 이상으로 조사하는 것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Ex. </a:t>
            </a:r>
            <a:r>
              <a:rPr lang="ko-KR" altLang="en-US" sz="1800" b="0" dirty="0">
                <a:solidFill>
                  <a:schemeClr val="tx1"/>
                </a:solidFill>
              </a:rPr>
              <a:t>편의점의 종류를 독립변수로 구성하고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    </a:t>
            </a:r>
            <a:r>
              <a:rPr lang="ko-KR" altLang="en-US" sz="1800" b="0" dirty="0">
                <a:solidFill>
                  <a:schemeClr val="tx1"/>
                </a:solidFill>
              </a:rPr>
              <a:t>종속변수로 고객의 만족도와 </a:t>
            </a:r>
            <a:r>
              <a:rPr lang="ko-KR" altLang="en-US" sz="1800" b="0" dirty="0" err="1">
                <a:solidFill>
                  <a:schemeClr val="tx1"/>
                </a:solidFill>
              </a:rPr>
              <a:t>재방문율</a:t>
            </a:r>
            <a:r>
              <a:rPr lang="ko-KR" altLang="en-US" sz="1800" b="0" dirty="0">
                <a:solidFill>
                  <a:schemeClr val="tx1"/>
                </a:solidFill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</a:rPr>
              <a:t>2</a:t>
            </a:r>
            <a:r>
              <a:rPr lang="ko-KR" altLang="en-US" sz="1800" b="0" dirty="0">
                <a:solidFill>
                  <a:schemeClr val="tx1"/>
                </a:solidFill>
              </a:rPr>
              <a:t>개로 구성하여 조사를 하는 경우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19460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933826"/>
            <a:ext cx="5202238" cy="163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628650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회귀식의</a:t>
            </a:r>
            <a:r>
              <a:rPr lang="ko-KR" altLang="en-US" dirty="0"/>
              <a:t> 유의성 검정</a:t>
            </a:r>
            <a:endParaRPr lang="en-US" altLang="ko-KR" sz="18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063552" y="1895743"/>
                <a:ext cx="8153276" cy="7332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다중회기분석에서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회기식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acc>
                      <m:accPr>
                        <m:chr m:val="̂"/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=3.514+0.269</m:t>
                    </m:r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+0.211</m:t>
                    </m:r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0.162</m:t>
                    </m:r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에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kumimoji="1"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대해</m:t>
                    </m:r>
                  </m:oMath>
                </a14:m>
                <a:endParaRPr kumimoji="1" lang="en-US" altLang="ko-KR" i="1" dirty="0">
                  <a:solidFill>
                    <a:prstClr val="black"/>
                  </a:solidFill>
                  <a:latin typeface="Cambria Math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검정을 통해 </a:t>
                </a:r>
                <a:r>
                  <a:rPr kumimoji="1"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회귀식의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유의성을 검정해야 한다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1895743"/>
                <a:ext cx="8153276" cy="733278"/>
              </a:xfrm>
              <a:prstGeom prst="rect">
                <a:avLst/>
              </a:prstGeom>
              <a:blipFill>
                <a:blip r:embed="rId2"/>
                <a:stretch>
                  <a:fillRect l="-673" t="-83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2063552" y="2972069"/>
                <a:ext cx="8153276" cy="7243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회귀식의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유의성을 검정하는 방법은</a:t>
                </a:r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회귀와 </a:t>
                </a:r>
                <a:r>
                  <a:rPr kumimoji="1"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잔차에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대한 분산비율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𝐹</m:t>
                    </m:r>
                  </m:oMath>
                </a14:m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값을 계산해서</a:t>
                </a:r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972069"/>
                <a:ext cx="8153276" cy="724365"/>
              </a:xfrm>
              <a:prstGeom prst="rect">
                <a:avLst/>
              </a:prstGeom>
              <a:blipFill>
                <a:blip r:embed="rId3"/>
                <a:stretch>
                  <a:fillRect l="-673" t="-1695" b="-13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2063552" y="4040023"/>
                <a:ext cx="8153276" cy="7243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𝐹</m:t>
                    </m:r>
                  </m:oMath>
                </a14:m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분포표의 값보다 더 크다면 </a:t>
                </a:r>
                <a:r>
                  <a:rPr kumimoji="1"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귀무가설을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기각하고 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/>
                </a:r>
                <a:b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                             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대립가설을 채택하는 것</a:t>
                </a:r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040023"/>
                <a:ext cx="8153276" cy="724365"/>
              </a:xfrm>
              <a:prstGeom prst="rect">
                <a:avLst/>
              </a:prstGeom>
              <a:blipFill>
                <a:blip r:embed="rId4"/>
                <a:stretch>
                  <a:fillRect t="-1681" b="-12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p:pic>
        <p:nvPicPr>
          <p:cNvPr id="71683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341438"/>
            <a:ext cx="8424863" cy="317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63552" y="1412777"/>
            <a:ext cx="8153276" cy="39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회기식에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대한 유의성을 검정하기 위해 </a:t>
            </a:r>
            <a:r>
              <a:rPr kumimoji="1"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회귀식에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대한 가설을 수립한다</a:t>
            </a:r>
            <a:r>
              <a:rPr kumimoji="1"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6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2" t="15770" r="32851" b="58939"/>
          <a:stretch/>
        </p:blipFill>
        <p:spPr bwMode="auto">
          <a:xfrm>
            <a:off x="3835400" y="1943100"/>
            <a:ext cx="3467101" cy="923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063552" y="3131420"/>
                <a:ext cx="8153276" cy="44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분산비율이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𝐹</m:t>
                    </m:r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=15.084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이고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F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분포표에서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(3.76)</m:t>
                        </m:r>
                      </m:sub>
                    </m:sSub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=2.72</m:t>
                    </m:r>
                  </m:oMath>
                </a14:m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3131420"/>
                <a:ext cx="8153276" cy="441596"/>
              </a:xfrm>
              <a:prstGeom prst="rect">
                <a:avLst/>
              </a:prstGeom>
              <a:blipFill>
                <a:blip r:embed="rId3"/>
                <a:stretch>
                  <a:fillRect l="-673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2063552" y="4383336"/>
                <a:ext cx="8153276" cy="14219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prstClr val="black"/>
                        </a:solidFill>
                        <a:latin typeface="Cambria Math"/>
                      </a:rPr>
                      <m:t>𝐹</m:t>
                    </m:r>
                  </m:oMath>
                </a14:m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값이 </a:t>
                </a:r>
                <a:r>
                  <a:rPr kumimoji="1"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임계치보다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크므로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</a:t>
                </a: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</a:t>
                </a:r>
                <a:r>
                  <a:rPr kumimoji="1"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귀무가설을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기각하고 대립가설을 채택</a:t>
                </a:r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따라서 </a:t>
                </a:r>
                <a:r>
                  <a:rPr kumimoji="1"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회귀식은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유의하다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383336"/>
                <a:ext cx="8153276" cy="1421928"/>
              </a:xfrm>
              <a:prstGeom prst="rect">
                <a:avLst/>
              </a:prstGeom>
              <a:blipFill>
                <a:blip r:embed="rId4"/>
                <a:stretch>
                  <a:fillRect l="-673" t="-429" b="-38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609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회귀계수의 신뢰구간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063552" y="1884906"/>
                <a:ext cx="8153276" cy="7767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표본에서 도출한 </a:t>
                </a:r>
                <a:r>
                  <a:rPr kumimoji="1" lang="ko-KR" altLang="en-US" dirty="0" err="1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회귀식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ko-KR" alt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kumimoji="1" lang="ko-KR" alt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kumimoji="1" lang="ko-KR" alt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+ </m:t>
                    </m:r>
                    <m:r>
                      <a:rPr kumimoji="1" lang="en-US" altLang="ko-KR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∙∙∙</m:t>
                    </m:r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굴림" pitchFamily="50" charset="-127"/>
                  </a:rPr>
                  <a:t>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kumimoji="1" lang="ko-KR" alt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굴림" pitchFamily="50" charset="-127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kumimoji="1" lang="ko-KR" alt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acc>
                      </m:e>
                      <m: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kumimoji="1" lang="ko-KR" altLang="en-US">
                        <a:solidFill>
                          <a:prstClr val="black"/>
                        </a:solidFill>
                        <a:latin typeface="Cambria Math"/>
                      </a:rPr>
                      <m:t>에서</m:t>
                    </m:r>
                  </m:oMath>
                </a14:m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굴림" pitchFamily="50" charset="-127"/>
                  </a:rPr>
                  <a:t> </a:t>
                </a:r>
              </a:p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1884906"/>
                <a:ext cx="8153276" cy="776751"/>
              </a:xfrm>
              <a:prstGeom prst="rect">
                <a:avLst/>
              </a:prstGeom>
              <a:blipFill>
                <a:blip r:embed="rId2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2063552" y="2788762"/>
                <a:ext cx="8153276" cy="8972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kumimoji="1" lang="ko-KR" alt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kumimoji="1" lang="ko-KR" altLang="en-US">
                          <a:solidFill>
                            <a:prstClr val="black"/>
                          </a:solidFill>
                          <a:latin typeface="Cambria Math"/>
                        </a:rPr>
                        <m:t>는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ko-KR" alt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kumimoji="1" lang="ko-KR" alt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𝜖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=0</m:t>
                          </m:r>
                          <m:r>
                            <a:rPr kumimoji="1" lang="ko-KR" altLang="en-US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인</m:t>
                          </m:r>
                          <m:r>
                            <a:rPr kumimoji="1" lang="en-US" altLang="ko-KR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1" lang="ko-KR" altLang="en-US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경우를</m:t>
                          </m:r>
                          <m:r>
                            <a:rPr kumimoji="1" lang="en-US" altLang="ko-KR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1" lang="ko-KR" altLang="en-US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유의한</m:t>
                          </m:r>
                          <m:r>
                            <a:rPr kumimoji="1" lang="en-US" altLang="ko-KR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1" lang="ko-KR" altLang="en-US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경우로</m:t>
                          </m:r>
                          <m:r>
                            <a:rPr kumimoji="1" lang="en-US" altLang="ko-KR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1" lang="ko-KR" altLang="en-US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가설을</m:t>
                          </m:r>
                          <m:r>
                            <a:rPr kumimoji="1" lang="en-US" altLang="ko-KR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kumimoji="1" lang="ko-KR" altLang="en-US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수립하면</m:t>
                          </m:r>
                        </m:e>
                      </m:nary>
                    </m:oMath>
                  </m:oMathPara>
                </a14:m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788762"/>
                <a:ext cx="8153276" cy="897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59" b="64962"/>
          <a:stretch/>
        </p:blipFill>
        <p:spPr bwMode="auto">
          <a:xfrm>
            <a:off x="2387600" y="3638092"/>
            <a:ext cx="7416800" cy="51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2063552" y="4644160"/>
                <a:ext cx="8153276" cy="4064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가설이 수립되면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kumimoji="1" lang="ko-KR" alt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kumimoji="1"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대한 검정통계량을 계산한다</a:t>
                </a:r>
                <a:r>
                  <a:rPr kumimoji="1" lang="en-US" altLang="ko-KR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r>
                  <a:rPr kumimoji="1" lang="ko-KR" altLang="en-US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endParaRPr kumimoji="1"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644160"/>
                <a:ext cx="8153276" cy="406458"/>
              </a:xfrm>
              <a:prstGeom prst="rect">
                <a:avLst/>
              </a:prstGeom>
              <a:blipFill>
                <a:blip r:embed="rId5"/>
                <a:stretch>
                  <a:fillRect l="-673" b="-22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05" b="28308"/>
          <a:stretch/>
        </p:blipFill>
        <p:spPr bwMode="auto">
          <a:xfrm>
            <a:off x="2431790" y="5144988"/>
            <a:ext cx="74168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</a:t>
            </a:r>
          </a:p>
        </p:txBody>
      </p:sp>
      <p:pic>
        <p:nvPicPr>
          <p:cNvPr id="76803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75" y="1341439"/>
            <a:ext cx="8610600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분산분석의 구분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분산분석의</a:t>
            </a:r>
            <a:r>
              <a:rPr lang="en-US" altLang="ko-KR" dirty="0"/>
              <a:t> </a:t>
            </a:r>
            <a:r>
              <a:rPr lang="ko-KR" altLang="en-US" dirty="0"/>
              <a:t>구분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분산분석은 </a:t>
            </a:r>
            <a:r>
              <a:rPr lang="en-US" altLang="ko-KR" sz="1800" b="0" dirty="0">
                <a:solidFill>
                  <a:schemeClr val="tx1"/>
                </a:solidFill>
              </a:rPr>
              <a:t>3</a:t>
            </a:r>
            <a:r>
              <a:rPr lang="ko-KR" altLang="en-US" sz="1800" b="0" dirty="0">
                <a:solidFill>
                  <a:schemeClr val="tx1"/>
                </a:solidFill>
              </a:rPr>
              <a:t>개 이상의 집단에 대한 평균 차이를 알아보는 검정으로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독립변수와 종속변수의 개수에 따라 다음과 같이 구분된다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20484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3213100"/>
            <a:ext cx="8424863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2837</Words>
  <Application>Microsoft Office PowerPoint</Application>
  <PresentationFormat>사용자 지정</PresentationFormat>
  <Paragraphs>462</Paragraphs>
  <Slides>84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84</vt:i4>
      </vt:variant>
    </vt:vector>
  </HeadingPairs>
  <TitlesOfParts>
    <vt:vector size="86" baseType="lpstr">
      <vt:lpstr>8_Office 테마</vt:lpstr>
      <vt:lpstr>10_Office 테마</vt:lpstr>
      <vt:lpstr>PowerPoint 프레젠테이션</vt:lpstr>
      <vt:lpstr>분산분석의 개념</vt:lpstr>
      <vt:lpstr>분산분석의 개념</vt:lpstr>
      <vt:lpstr>분산분석의 개념</vt:lpstr>
      <vt:lpstr>분산분석의 구분</vt:lpstr>
      <vt:lpstr>분산분석의 구분</vt:lpstr>
      <vt:lpstr>분산분석의 구분</vt:lpstr>
      <vt:lpstr>분산분석의 구분</vt:lpstr>
      <vt:lpstr>분산분석의 구분</vt:lpstr>
      <vt:lpstr>분산분석의 구분</vt:lpstr>
      <vt:lpstr>분산분석의 구분</vt:lpstr>
      <vt:lpstr>분산분석의 구분</vt:lpstr>
      <vt:lpstr>분산분석의 구분</vt:lpstr>
      <vt:lpstr>PowerPoint 프레젠테이션</vt:lpstr>
      <vt:lpstr>일원 분산분석의 과정</vt:lpstr>
      <vt:lpstr>일원 분산분석의 과정</vt:lpstr>
      <vt:lpstr>일원 분산분석의 과정</vt:lpstr>
      <vt:lpstr>일원 분산분석의 편차</vt:lpstr>
      <vt:lpstr>일원 분산분석의 편차</vt:lpstr>
      <vt:lpstr>일원 분산분석의 편차</vt:lpstr>
      <vt:lpstr>일원 분산분석의 편차</vt:lpstr>
      <vt:lpstr>일원 분산분석의 편차</vt:lpstr>
      <vt:lpstr>일원 분산분석의 결과 해석</vt:lpstr>
      <vt:lpstr>일원 분산분석의 결과 해석</vt:lpstr>
      <vt:lpstr>일원 분산분석의 결과 해석</vt:lpstr>
      <vt:lpstr>일원 분산분석의 결과 해석</vt:lpstr>
      <vt:lpstr>일원 분산분석의 결과 해석</vt:lpstr>
      <vt:lpstr>일원 분산분석의 결과 해석</vt:lpstr>
      <vt:lpstr>일원 분산분석의 결과 해석</vt:lpstr>
      <vt:lpstr>일원 분산분석의 결과 해석</vt:lpstr>
      <vt:lpstr>일원 분산분석의 결과 해석 (Excel 계산 결과)</vt:lpstr>
      <vt:lpstr>일원 분산분석의 결과 해석</vt:lpstr>
      <vt:lpstr>일원 분산분석</vt:lpstr>
      <vt:lpstr>PowerPoint 프레젠테이션</vt:lpstr>
      <vt:lpstr>회귀분석 </vt:lpstr>
      <vt:lpstr>회귀분석</vt:lpstr>
      <vt:lpstr>단순회귀분석의 개념과 특징</vt:lpstr>
      <vt:lpstr>단순회귀분석의 개념과 특징</vt:lpstr>
      <vt:lpstr>단순회귀분석의 개념과 특징</vt:lpstr>
      <vt:lpstr>단순회귀분석의 개념과 특징</vt:lpstr>
      <vt:lpstr>단순회귀분석의 개념과 특징</vt:lpstr>
      <vt:lpstr>최소자승법</vt:lpstr>
      <vt:lpstr>최소자승법</vt:lpstr>
      <vt:lpstr>최소자승법</vt:lpstr>
      <vt:lpstr>단순회귀분석</vt:lpstr>
      <vt:lpstr>단순회귀분석 (예제 풀이)</vt:lpstr>
      <vt:lpstr>단순회귀분석 (예제 풀이)</vt:lpstr>
      <vt:lpstr>적합도 검정과 분산분석</vt:lpstr>
      <vt:lpstr>적합도 검정과 분산분석</vt:lpstr>
      <vt:lpstr>적합도 검정과 분산분석</vt:lpstr>
      <vt:lpstr>적합도 검정과 분산분석</vt:lpstr>
      <vt:lpstr>적합도 검정과 분산분석</vt:lpstr>
      <vt:lpstr>적합도 검정과 분산분석</vt:lpstr>
      <vt:lpstr>적합도 검정과 분산분석</vt:lpstr>
      <vt:lpstr>단순회귀분석</vt:lpstr>
      <vt:lpstr>단순회귀분석 (예제 풀이)</vt:lpstr>
      <vt:lpstr>단순회귀분석 (예제 풀이)</vt:lpstr>
      <vt:lpstr>유의성 검정과 회귀계수의 신뢰구간</vt:lpstr>
      <vt:lpstr>유의성 검정과 회귀계수의 신뢰구간</vt:lpstr>
      <vt:lpstr>유의성 검정 (예제 풀이_회귀식)</vt:lpstr>
      <vt:lpstr>유의성 검정 (예제 풀이)</vt:lpstr>
      <vt:lpstr>유의성 검정과 회귀계수의 신뢰구간</vt:lpstr>
      <vt:lpstr>유의성 검정과 회귀계수의 신뢰구간</vt:lpstr>
      <vt:lpstr>유의성 검정 (예제 풀이_회귀계수)</vt:lpstr>
      <vt:lpstr>유의성 검정 (예제 풀이_회귀계수)</vt:lpstr>
      <vt:lpstr>유의성 검정 (예제 풀이_회귀계수)</vt:lpstr>
      <vt:lpstr>단순회귀분석 (예제 Excel 풀이)</vt:lpstr>
      <vt:lpstr>PowerPoint 프레젠테이션</vt:lpstr>
      <vt:lpstr>다중회귀분석의 개념과 특징</vt:lpstr>
      <vt:lpstr>다중회귀분석의 개념과 특징</vt:lpstr>
      <vt:lpstr>다중회귀분석의 개념과 특징</vt:lpstr>
      <vt:lpstr>다중회귀분석의 회귀계수 계산</vt:lpstr>
      <vt:lpstr>적합도 검정과 분산분석</vt:lpstr>
      <vt:lpstr>적합도 검정과 분산분석</vt:lpstr>
      <vt:lpstr>적합도 검정과 분산분석</vt:lpstr>
      <vt:lpstr>적합도 검정과 분산분석</vt:lpstr>
      <vt:lpstr>다중회귀분석 </vt:lpstr>
      <vt:lpstr>다중회귀분석 (예제 풀이) </vt:lpstr>
      <vt:lpstr>다중회귀분석 (예제 풀이) </vt:lpstr>
      <vt:lpstr>유의성 검정과 회귀계수의 신뢰구간</vt:lpstr>
      <vt:lpstr>유의성 검정과 회귀계수의 신뢰구간</vt:lpstr>
      <vt:lpstr>유의성 검정과 회귀계수의 신뢰구간 (예제 풀이)</vt:lpstr>
      <vt:lpstr>유의성 검정과 회귀계수의 신뢰구간</vt:lpstr>
      <vt:lpstr>다중회귀분석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sungho</dc:creator>
  <cp:lastModifiedBy>TJ</cp:lastModifiedBy>
  <cp:revision>14</cp:revision>
  <dcterms:created xsi:type="dcterms:W3CDTF">2020-07-22T14:17:27Z</dcterms:created>
  <dcterms:modified xsi:type="dcterms:W3CDTF">2020-11-13T07:39:13Z</dcterms:modified>
</cp:coreProperties>
</file>